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8" r:id="rId2"/>
  </p:sldMasterIdLst>
  <p:notesMasterIdLst>
    <p:notesMasterId r:id="rId34"/>
  </p:notesMasterIdLst>
  <p:sldIdLst>
    <p:sldId id="256" r:id="rId3"/>
    <p:sldId id="258" r:id="rId4"/>
    <p:sldId id="259" r:id="rId5"/>
    <p:sldId id="260" r:id="rId6"/>
    <p:sldId id="29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93" r:id="rId15"/>
    <p:sldId id="292" r:id="rId16"/>
    <p:sldId id="289" r:id="rId17"/>
    <p:sldId id="277" r:id="rId18"/>
    <p:sldId id="279" r:id="rId19"/>
    <p:sldId id="283" r:id="rId20"/>
    <p:sldId id="281" r:id="rId21"/>
    <p:sldId id="284" r:id="rId22"/>
    <p:sldId id="285" r:id="rId23"/>
    <p:sldId id="286" r:id="rId24"/>
    <p:sldId id="287" r:id="rId25"/>
    <p:sldId id="288" r:id="rId26"/>
    <p:sldId id="270" r:id="rId27"/>
    <p:sldId id="274" r:id="rId28"/>
    <p:sldId id="271" r:id="rId29"/>
    <p:sldId id="272" r:id="rId30"/>
    <p:sldId id="273" r:id="rId31"/>
    <p:sldId id="294" r:id="rId32"/>
    <p:sldId id="295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0066"/>
    <a:srgbClr val="008000"/>
    <a:srgbClr val="F242DD"/>
    <a:srgbClr val="F67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-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94660"/>
  </p:normalViewPr>
  <p:slideViewPr>
    <p:cSldViewPr>
      <p:cViewPr>
        <p:scale>
          <a:sx n="62" d="100"/>
          <a:sy n="62" d="100"/>
        </p:scale>
        <p:origin x="-1506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DD7A4-2319-488A-8401-1ED48AAA4EA1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EC18DBD-546E-49A8-A9EC-A8ED3EF024CF}">
      <dgm:prSet phldrT="[Текст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ru-RU" sz="2800" b="1" dirty="0" smtClean="0">
              <a:solidFill>
                <a:srgbClr val="FF0000"/>
              </a:solidFill>
            </a:rPr>
            <a:t>Основные классы сложных веществ</a:t>
          </a:r>
          <a:endParaRPr lang="ru-RU" sz="2800" b="1" dirty="0">
            <a:solidFill>
              <a:srgbClr val="FF0000"/>
            </a:solidFill>
          </a:endParaRPr>
        </a:p>
      </dgm:t>
    </dgm:pt>
    <dgm:pt modelId="{FC1E8EBA-353E-41BD-A173-8B7792E63B15}" type="parTrans" cxnId="{786324BA-E3BA-45DA-821D-1460FC348AA2}">
      <dgm:prSet/>
      <dgm:spPr/>
      <dgm:t>
        <a:bodyPr/>
        <a:lstStyle/>
        <a:p>
          <a:endParaRPr lang="ru-RU"/>
        </a:p>
      </dgm:t>
    </dgm:pt>
    <dgm:pt modelId="{E1737102-10D6-4095-B8AE-CB0D2E7AA041}" type="sibTrans" cxnId="{786324BA-E3BA-45DA-821D-1460FC348AA2}">
      <dgm:prSet/>
      <dgm:spPr/>
      <dgm:t>
        <a:bodyPr/>
        <a:lstStyle/>
        <a:p>
          <a:endParaRPr lang="ru-RU"/>
        </a:p>
      </dgm:t>
    </dgm:pt>
    <dgm:pt modelId="{9BE62D53-C3AB-42FD-9130-2EE744F78FD6}">
      <dgm:prSet phldrT="[Текст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66FF"/>
        </a:solidFill>
        <a:ln/>
      </dgm:spPr>
      <dgm:t>
        <a:bodyPr/>
        <a:lstStyle/>
        <a:p>
          <a:r>
            <a:rPr lang="ru-RU" sz="2800" b="1" dirty="0" smtClean="0">
              <a:solidFill>
                <a:srgbClr val="FFFF00"/>
              </a:solidFill>
            </a:rPr>
            <a:t>Оксиды</a:t>
          </a:r>
          <a:endParaRPr lang="ru-RU" sz="2800" b="1" dirty="0">
            <a:solidFill>
              <a:srgbClr val="FFFF00"/>
            </a:solidFill>
          </a:endParaRPr>
        </a:p>
      </dgm:t>
    </dgm:pt>
    <dgm:pt modelId="{7DF52825-B504-4E4A-A0C0-33DEE7EC4641}" type="parTrans" cxnId="{CDE6EFA7-CCF4-461B-BD2D-8A2A09892024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7C18B9BE-4CD8-4379-9B31-8F823DAAAFCB}" type="sibTrans" cxnId="{CDE6EFA7-CCF4-461B-BD2D-8A2A09892024}">
      <dgm:prSet/>
      <dgm:spPr/>
      <dgm:t>
        <a:bodyPr/>
        <a:lstStyle/>
        <a:p>
          <a:endParaRPr lang="ru-RU"/>
        </a:p>
      </dgm:t>
    </dgm:pt>
    <dgm:pt modelId="{659941B7-68E7-4B67-886B-CF79B5B6505E}">
      <dgm:prSet phldrT="[Текст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66FF"/>
        </a:solidFill>
        <a:ln/>
      </dgm:spPr>
      <dgm:t>
        <a:bodyPr/>
        <a:lstStyle/>
        <a:p>
          <a:r>
            <a:rPr lang="ru-RU" sz="3200" b="1" dirty="0" smtClean="0">
              <a:solidFill>
                <a:srgbClr val="FFFF00"/>
              </a:solidFill>
            </a:rPr>
            <a:t>Соли</a:t>
          </a:r>
          <a:endParaRPr lang="ru-RU" sz="3200" b="1" dirty="0">
            <a:solidFill>
              <a:srgbClr val="FFFF00"/>
            </a:solidFill>
          </a:endParaRPr>
        </a:p>
      </dgm:t>
    </dgm:pt>
    <dgm:pt modelId="{952D8303-92A1-4BA7-B00C-C4D115851514}" type="parTrans" cxnId="{85B635CA-3C6D-46F5-A331-6B647C2E370A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5EA1DE8C-D0C9-4D53-B2AF-B477876DAACC}" type="sibTrans" cxnId="{85B635CA-3C6D-46F5-A331-6B647C2E370A}">
      <dgm:prSet/>
      <dgm:spPr/>
      <dgm:t>
        <a:bodyPr/>
        <a:lstStyle/>
        <a:p>
          <a:endParaRPr lang="ru-RU"/>
        </a:p>
      </dgm:t>
    </dgm:pt>
    <dgm:pt modelId="{A4339690-12F3-41CE-AA18-FFB5D5C25D20}">
      <dgm:prSet phldrT="[Текст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66FF"/>
        </a:solidFill>
        <a:ln/>
      </dgm:spPr>
      <dgm:t>
        <a:bodyPr/>
        <a:lstStyle/>
        <a:p>
          <a:r>
            <a:rPr lang="ru-RU" sz="2400" b="1" dirty="0" smtClean="0">
              <a:solidFill>
                <a:srgbClr val="FFFF00"/>
              </a:solidFill>
            </a:rPr>
            <a:t>Основания</a:t>
          </a:r>
          <a:endParaRPr lang="ru-RU" sz="2400" b="1" dirty="0">
            <a:solidFill>
              <a:srgbClr val="FFFF00"/>
            </a:solidFill>
          </a:endParaRPr>
        </a:p>
      </dgm:t>
    </dgm:pt>
    <dgm:pt modelId="{6C86D03C-C33F-4656-A9CE-987F344670B4}" type="parTrans" cxnId="{C7591930-3BA6-4233-8C9B-3CCCF4B78D20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30D7AAC4-390B-45C6-98D2-3E8E1968F3B9}" type="sibTrans" cxnId="{C7591930-3BA6-4233-8C9B-3CCCF4B78D20}">
      <dgm:prSet/>
      <dgm:spPr/>
      <dgm:t>
        <a:bodyPr/>
        <a:lstStyle/>
        <a:p>
          <a:endParaRPr lang="ru-RU"/>
        </a:p>
      </dgm:t>
    </dgm:pt>
    <dgm:pt modelId="{DFB2AEFD-9AFA-4A71-8C4A-DC9C8AFFBCC5}">
      <dgm:prSet phldrT="[Текст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66FF"/>
        </a:solidFill>
        <a:ln/>
      </dgm:spPr>
      <dgm:t>
        <a:bodyPr/>
        <a:lstStyle/>
        <a:p>
          <a:r>
            <a:rPr lang="ru-RU" sz="2400" b="1" dirty="0" smtClean="0">
              <a:solidFill>
                <a:srgbClr val="FFFF00"/>
              </a:solidFill>
            </a:rPr>
            <a:t>Кислоты</a:t>
          </a:r>
          <a:endParaRPr lang="ru-RU" sz="2400" b="1" dirty="0">
            <a:solidFill>
              <a:srgbClr val="FFFF00"/>
            </a:solidFill>
          </a:endParaRPr>
        </a:p>
      </dgm:t>
    </dgm:pt>
    <dgm:pt modelId="{DCCE2BF3-34E5-4856-8C84-3AB89960D6A8}" type="parTrans" cxnId="{3F3B2FFF-F6E2-49B0-9776-55F1EE560343}">
      <dgm:prSet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F0FA3E8C-4E61-4132-B3FB-ED9320B0494A}" type="sibTrans" cxnId="{3F3B2FFF-F6E2-49B0-9776-55F1EE560343}">
      <dgm:prSet/>
      <dgm:spPr/>
      <dgm:t>
        <a:bodyPr/>
        <a:lstStyle/>
        <a:p>
          <a:endParaRPr lang="ru-RU"/>
        </a:p>
      </dgm:t>
    </dgm:pt>
    <dgm:pt modelId="{090DDAE9-9535-42F6-998E-7127477B4DAA}" type="pres">
      <dgm:prSet presAssocID="{2E8DD7A4-2319-488A-8401-1ED48AAA4EA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EE53ED5-27CD-4578-B15E-F463B2EA8E83}" type="pres">
      <dgm:prSet presAssocID="{6EC18DBD-546E-49A8-A9EC-A8ED3EF024CF}" presName="centerShape" presStyleLbl="node0" presStyleIdx="0" presStyleCnt="1" custScaleX="268236" custLinFactNeighborX="-1064" custLinFactNeighborY="-5656"/>
      <dgm:spPr/>
      <dgm:t>
        <a:bodyPr/>
        <a:lstStyle/>
        <a:p>
          <a:endParaRPr lang="ru-RU"/>
        </a:p>
      </dgm:t>
    </dgm:pt>
    <dgm:pt modelId="{30085A3E-752A-45B5-B2D2-D6113F0CA1AA}" type="pres">
      <dgm:prSet presAssocID="{7DF52825-B504-4E4A-A0C0-33DEE7EC4641}" presName="parTrans" presStyleLbl="sibTrans2D1" presStyleIdx="0" presStyleCnt="4"/>
      <dgm:spPr/>
      <dgm:t>
        <a:bodyPr/>
        <a:lstStyle/>
        <a:p>
          <a:endParaRPr lang="ru-RU"/>
        </a:p>
      </dgm:t>
    </dgm:pt>
    <dgm:pt modelId="{170B985B-260F-490F-A7F9-16FD0E9E6DF2}" type="pres">
      <dgm:prSet presAssocID="{7DF52825-B504-4E4A-A0C0-33DEE7EC4641}" presName="connectorText" presStyleLbl="sibTrans2D1" presStyleIdx="0" presStyleCnt="4"/>
      <dgm:spPr/>
      <dgm:t>
        <a:bodyPr/>
        <a:lstStyle/>
        <a:p>
          <a:endParaRPr lang="ru-RU"/>
        </a:p>
      </dgm:t>
    </dgm:pt>
    <dgm:pt modelId="{DBB8C2CC-625B-422E-8A85-21915B7E56FF}" type="pres">
      <dgm:prSet presAssocID="{9BE62D53-C3AB-42FD-9130-2EE744F78FD6}" presName="node" presStyleLbl="node1" presStyleIdx="0" presStyleCnt="4" custScaleX="125467" custScaleY="64946" custRadScaleRad="87566" custRadScaleInc="-298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C4DBF6-2FC5-4B23-A126-1B54D555B3E0}" type="pres">
      <dgm:prSet presAssocID="{952D8303-92A1-4BA7-B00C-C4D115851514}" presName="parTrans" presStyleLbl="sibTrans2D1" presStyleIdx="1" presStyleCnt="4"/>
      <dgm:spPr/>
      <dgm:t>
        <a:bodyPr/>
        <a:lstStyle/>
        <a:p>
          <a:endParaRPr lang="ru-RU"/>
        </a:p>
      </dgm:t>
    </dgm:pt>
    <dgm:pt modelId="{28D555E8-E069-46AE-9B3A-52C0CAFBAF79}" type="pres">
      <dgm:prSet presAssocID="{952D8303-92A1-4BA7-B00C-C4D115851514}" presName="connectorText" presStyleLbl="sibTrans2D1" presStyleIdx="1" presStyleCnt="4"/>
      <dgm:spPr/>
      <dgm:t>
        <a:bodyPr/>
        <a:lstStyle/>
        <a:p>
          <a:endParaRPr lang="ru-RU"/>
        </a:p>
      </dgm:t>
    </dgm:pt>
    <dgm:pt modelId="{F8490A3B-30C3-4B8C-B865-9E3D731323D4}" type="pres">
      <dgm:prSet presAssocID="{659941B7-68E7-4B67-886B-CF79B5B6505E}" presName="node" presStyleLbl="node1" presStyleIdx="1" presStyleCnt="4" custScaleX="107650" custScaleY="66540" custRadScaleRad="131973" custRadScaleInc="-1238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2AD5A16-B740-4C86-9A11-9E665288AA49}" type="pres">
      <dgm:prSet presAssocID="{6C86D03C-C33F-4656-A9CE-987F344670B4}" presName="parTrans" presStyleLbl="sibTrans2D1" presStyleIdx="2" presStyleCnt="4" custLinFactNeighborX="-7363" custLinFactNeighborY="-292"/>
      <dgm:spPr/>
      <dgm:t>
        <a:bodyPr/>
        <a:lstStyle/>
        <a:p>
          <a:endParaRPr lang="ru-RU"/>
        </a:p>
      </dgm:t>
    </dgm:pt>
    <dgm:pt modelId="{216B5ABB-75EE-42BB-A63A-4AEF6E04606B}" type="pres">
      <dgm:prSet presAssocID="{6C86D03C-C33F-4656-A9CE-987F344670B4}" presName="connectorText" presStyleLbl="sibTrans2D1" presStyleIdx="2" presStyleCnt="4"/>
      <dgm:spPr/>
      <dgm:t>
        <a:bodyPr/>
        <a:lstStyle/>
        <a:p>
          <a:endParaRPr lang="ru-RU"/>
        </a:p>
      </dgm:t>
    </dgm:pt>
    <dgm:pt modelId="{E865C010-03E2-414E-99DF-1C5739102D15}" type="pres">
      <dgm:prSet presAssocID="{A4339690-12F3-41CE-AA18-FFB5D5C25D20}" presName="node" presStyleLbl="node1" presStyleIdx="2" presStyleCnt="4" custScaleX="132908" custScaleY="67904" custRadScaleRad="64723" custRadScaleInc="443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D1A0C0A-38CD-46E8-8E8F-8DC96FBC34E9}" type="pres">
      <dgm:prSet presAssocID="{DCCE2BF3-34E5-4856-8C84-3AB89960D6A8}" presName="parTrans" presStyleLbl="sibTrans2D1" presStyleIdx="3" presStyleCnt="4"/>
      <dgm:spPr/>
      <dgm:t>
        <a:bodyPr/>
        <a:lstStyle/>
        <a:p>
          <a:endParaRPr lang="ru-RU"/>
        </a:p>
      </dgm:t>
    </dgm:pt>
    <dgm:pt modelId="{5A15B61D-E15C-4A86-AB67-85613CC9B053}" type="pres">
      <dgm:prSet presAssocID="{DCCE2BF3-34E5-4856-8C84-3AB89960D6A8}" presName="connectorText" presStyleLbl="sibTrans2D1" presStyleIdx="3" presStyleCnt="4"/>
      <dgm:spPr/>
      <dgm:t>
        <a:bodyPr/>
        <a:lstStyle/>
        <a:p>
          <a:endParaRPr lang="ru-RU"/>
        </a:p>
      </dgm:t>
    </dgm:pt>
    <dgm:pt modelId="{CCC1AAE8-9498-45DB-82C4-20FB38995242}" type="pres">
      <dgm:prSet presAssocID="{DFB2AEFD-9AFA-4A71-8C4A-DC9C8AFFBCC5}" presName="node" presStyleLbl="node1" presStyleIdx="3" presStyleCnt="4" custScaleX="102320" custScaleY="67748" custRadScaleRad="136376" custRadScaleInc="1157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B9F5416-5322-4AE1-8FEE-45789228B0F4}" type="presOf" srcId="{952D8303-92A1-4BA7-B00C-C4D115851514}" destId="{F0C4DBF6-2FC5-4B23-A126-1B54D555B3E0}" srcOrd="0" destOrd="0" presId="urn:microsoft.com/office/officeart/2005/8/layout/radial5"/>
    <dgm:cxn modelId="{733655C7-E302-4AAE-8192-1E6379FB03DC}" type="presOf" srcId="{7DF52825-B504-4E4A-A0C0-33DEE7EC4641}" destId="{170B985B-260F-490F-A7F9-16FD0E9E6DF2}" srcOrd="1" destOrd="0" presId="urn:microsoft.com/office/officeart/2005/8/layout/radial5"/>
    <dgm:cxn modelId="{C40CAF7D-48F9-4C6F-9310-16754C96517C}" type="presOf" srcId="{DCCE2BF3-34E5-4856-8C84-3AB89960D6A8}" destId="{5A15B61D-E15C-4A86-AB67-85613CC9B053}" srcOrd="1" destOrd="0" presId="urn:microsoft.com/office/officeart/2005/8/layout/radial5"/>
    <dgm:cxn modelId="{47E5B72A-D6FD-4325-AE15-587DF34A8916}" type="presOf" srcId="{6EC18DBD-546E-49A8-A9EC-A8ED3EF024CF}" destId="{3EE53ED5-27CD-4578-B15E-F463B2EA8E83}" srcOrd="0" destOrd="0" presId="urn:microsoft.com/office/officeart/2005/8/layout/radial5"/>
    <dgm:cxn modelId="{786324BA-E3BA-45DA-821D-1460FC348AA2}" srcId="{2E8DD7A4-2319-488A-8401-1ED48AAA4EA1}" destId="{6EC18DBD-546E-49A8-A9EC-A8ED3EF024CF}" srcOrd="0" destOrd="0" parTransId="{FC1E8EBA-353E-41BD-A173-8B7792E63B15}" sibTransId="{E1737102-10D6-4095-B8AE-CB0D2E7AA041}"/>
    <dgm:cxn modelId="{2BDCDF76-A383-4391-82C2-4B98C296EA8F}" type="presOf" srcId="{7DF52825-B504-4E4A-A0C0-33DEE7EC4641}" destId="{30085A3E-752A-45B5-B2D2-D6113F0CA1AA}" srcOrd="0" destOrd="0" presId="urn:microsoft.com/office/officeart/2005/8/layout/radial5"/>
    <dgm:cxn modelId="{E5CC56FF-98A4-46AE-9B86-92F83A042F41}" type="presOf" srcId="{A4339690-12F3-41CE-AA18-FFB5D5C25D20}" destId="{E865C010-03E2-414E-99DF-1C5739102D15}" srcOrd="0" destOrd="0" presId="urn:microsoft.com/office/officeart/2005/8/layout/radial5"/>
    <dgm:cxn modelId="{860D1538-5801-4F90-8BDE-74C61296ECEE}" type="presOf" srcId="{659941B7-68E7-4B67-886B-CF79B5B6505E}" destId="{F8490A3B-30C3-4B8C-B865-9E3D731323D4}" srcOrd="0" destOrd="0" presId="urn:microsoft.com/office/officeart/2005/8/layout/radial5"/>
    <dgm:cxn modelId="{5475348C-0BDC-4A5A-8F81-CB22BCE92FF1}" type="presOf" srcId="{952D8303-92A1-4BA7-B00C-C4D115851514}" destId="{28D555E8-E069-46AE-9B3A-52C0CAFBAF79}" srcOrd="1" destOrd="0" presId="urn:microsoft.com/office/officeart/2005/8/layout/radial5"/>
    <dgm:cxn modelId="{CDE6EFA7-CCF4-461B-BD2D-8A2A09892024}" srcId="{6EC18DBD-546E-49A8-A9EC-A8ED3EF024CF}" destId="{9BE62D53-C3AB-42FD-9130-2EE744F78FD6}" srcOrd="0" destOrd="0" parTransId="{7DF52825-B504-4E4A-A0C0-33DEE7EC4641}" sibTransId="{7C18B9BE-4CD8-4379-9B31-8F823DAAAFCB}"/>
    <dgm:cxn modelId="{3F3B2FFF-F6E2-49B0-9776-55F1EE560343}" srcId="{6EC18DBD-546E-49A8-A9EC-A8ED3EF024CF}" destId="{DFB2AEFD-9AFA-4A71-8C4A-DC9C8AFFBCC5}" srcOrd="3" destOrd="0" parTransId="{DCCE2BF3-34E5-4856-8C84-3AB89960D6A8}" sibTransId="{F0FA3E8C-4E61-4132-B3FB-ED9320B0494A}"/>
    <dgm:cxn modelId="{C7591930-3BA6-4233-8C9B-3CCCF4B78D20}" srcId="{6EC18DBD-546E-49A8-A9EC-A8ED3EF024CF}" destId="{A4339690-12F3-41CE-AA18-FFB5D5C25D20}" srcOrd="2" destOrd="0" parTransId="{6C86D03C-C33F-4656-A9CE-987F344670B4}" sibTransId="{30D7AAC4-390B-45C6-98D2-3E8E1968F3B9}"/>
    <dgm:cxn modelId="{25B07830-B859-4F39-A043-323913513EED}" type="presOf" srcId="{DFB2AEFD-9AFA-4A71-8C4A-DC9C8AFFBCC5}" destId="{CCC1AAE8-9498-45DB-82C4-20FB38995242}" srcOrd="0" destOrd="0" presId="urn:microsoft.com/office/officeart/2005/8/layout/radial5"/>
    <dgm:cxn modelId="{85B635CA-3C6D-46F5-A331-6B647C2E370A}" srcId="{6EC18DBD-546E-49A8-A9EC-A8ED3EF024CF}" destId="{659941B7-68E7-4B67-886B-CF79B5B6505E}" srcOrd="1" destOrd="0" parTransId="{952D8303-92A1-4BA7-B00C-C4D115851514}" sibTransId="{5EA1DE8C-D0C9-4D53-B2AF-B477876DAACC}"/>
    <dgm:cxn modelId="{89DD61FC-D1D7-45CA-BE51-47FEE10C44BC}" type="presOf" srcId="{2E8DD7A4-2319-488A-8401-1ED48AAA4EA1}" destId="{090DDAE9-9535-42F6-998E-7127477B4DAA}" srcOrd="0" destOrd="0" presId="urn:microsoft.com/office/officeart/2005/8/layout/radial5"/>
    <dgm:cxn modelId="{7837042D-0EED-4639-8705-121C5467725F}" type="presOf" srcId="{6C86D03C-C33F-4656-A9CE-987F344670B4}" destId="{02AD5A16-B740-4C86-9A11-9E665288AA49}" srcOrd="0" destOrd="0" presId="urn:microsoft.com/office/officeart/2005/8/layout/radial5"/>
    <dgm:cxn modelId="{295673FE-2DF2-470E-820D-C47D7B5ED9B8}" type="presOf" srcId="{DCCE2BF3-34E5-4856-8C84-3AB89960D6A8}" destId="{FD1A0C0A-38CD-46E8-8E8F-8DC96FBC34E9}" srcOrd="0" destOrd="0" presId="urn:microsoft.com/office/officeart/2005/8/layout/radial5"/>
    <dgm:cxn modelId="{5C0A7B61-AB7A-4BCD-9741-E5F7747A742B}" type="presOf" srcId="{9BE62D53-C3AB-42FD-9130-2EE744F78FD6}" destId="{DBB8C2CC-625B-422E-8A85-21915B7E56FF}" srcOrd="0" destOrd="0" presId="urn:microsoft.com/office/officeart/2005/8/layout/radial5"/>
    <dgm:cxn modelId="{28752CFE-14A1-4008-9796-B8141AD440AB}" type="presOf" srcId="{6C86D03C-C33F-4656-A9CE-987F344670B4}" destId="{216B5ABB-75EE-42BB-A63A-4AEF6E04606B}" srcOrd="1" destOrd="0" presId="urn:microsoft.com/office/officeart/2005/8/layout/radial5"/>
    <dgm:cxn modelId="{E70EC2D3-FF65-44DA-8A52-127711A4C025}" type="presParOf" srcId="{090DDAE9-9535-42F6-998E-7127477B4DAA}" destId="{3EE53ED5-27CD-4578-B15E-F463B2EA8E83}" srcOrd="0" destOrd="0" presId="urn:microsoft.com/office/officeart/2005/8/layout/radial5"/>
    <dgm:cxn modelId="{A6C3428F-0EB1-4A40-A98E-1398CFC40DB2}" type="presParOf" srcId="{090DDAE9-9535-42F6-998E-7127477B4DAA}" destId="{30085A3E-752A-45B5-B2D2-D6113F0CA1AA}" srcOrd="1" destOrd="0" presId="urn:microsoft.com/office/officeart/2005/8/layout/radial5"/>
    <dgm:cxn modelId="{D942DD7F-3AD9-4943-A97B-E1B96422913F}" type="presParOf" srcId="{30085A3E-752A-45B5-B2D2-D6113F0CA1AA}" destId="{170B985B-260F-490F-A7F9-16FD0E9E6DF2}" srcOrd="0" destOrd="0" presId="urn:microsoft.com/office/officeart/2005/8/layout/radial5"/>
    <dgm:cxn modelId="{127C4B30-B636-4568-BE5A-2DF2FE62C627}" type="presParOf" srcId="{090DDAE9-9535-42F6-998E-7127477B4DAA}" destId="{DBB8C2CC-625B-422E-8A85-21915B7E56FF}" srcOrd="2" destOrd="0" presId="urn:microsoft.com/office/officeart/2005/8/layout/radial5"/>
    <dgm:cxn modelId="{C5929566-5AE8-42E2-A2B9-3DDE08573FBB}" type="presParOf" srcId="{090DDAE9-9535-42F6-998E-7127477B4DAA}" destId="{F0C4DBF6-2FC5-4B23-A126-1B54D555B3E0}" srcOrd="3" destOrd="0" presId="urn:microsoft.com/office/officeart/2005/8/layout/radial5"/>
    <dgm:cxn modelId="{634153C2-CA6D-45A8-82A5-B8E078ECD36C}" type="presParOf" srcId="{F0C4DBF6-2FC5-4B23-A126-1B54D555B3E0}" destId="{28D555E8-E069-46AE-9B3A-52C0CAFBAF79}" srcOrd="0" destOrd="0" presId="urn:microsoft.com/office/officeart/2005/8/layout/radial5"/>
    <dgm:cxn modelId="{696E7BB6-458B-4516-9872-294311E6C31C}" type="presParOf" srcId="{090DDAE9-9535-42F6-998E-7127477B4DAA}" destId="{F8490A3B-30C3-4B8C-B865-9E3D731323D4}" srcOrd="4" destOrd="0" presId="urn:microsoft.com/office/officeart/2005/8/layout/radial5"/>
    <dgm:cxn modelId="{995E69BB-26C3-4AEA-928F-535FA9E94E2F}" type="presParOf" srcId="{090DDAE9-9535-42F6-998E-7127477B4DAA}" destId="{02AD5A16-B740-4C86-9A11-9E665288AA49}" srcOrd="5" destOrd="0" presId="urn:microsoft.com/office/officeart/2005/8/layout/radial5"/>
    <dgm:cxn modelId="{E5FFA8A3-0BD4-4043-9CF5-27F00FD28136}" type="presParOf" srcId="{02AD5A16-B740-4C86-9A11-9E665288AA49}" destId="{216B5ABB-75EE-42BB-A63A-4AEF6E04606B}" srcOrd="0" destOrd="0" presId="urn:microsoft.com/office/officeart/2005/8/layout/radial5"/>
    <dgm:cxn modelId="{018081F6-F709-40FF-B3C2-BF604CC77DA1}" type="presParOf" srcId="{090DDAE9-9535-42F6-998E-7127477B4DAA}" destId="{E865C010-03E2-414E-99DF-1C5739102D15}" srcOrd="6" destOrd="0" presId="urn:microsoft.com/office/officeart/2005/8/layout/radial5"/>
    <dgm:cxn modelId="{82504B35-D2B6-4B55-94E3-0AA3E8B2E36E}" type="presParOf" srcId="{090DDAE9-9535-42F6-998E-7127477B4DAA}" destId="{FD1A0C0A-38CD-46E8-8E8F-8DC96FBC34E9}" srcOrd="7" destOrd="0" presId="urn:microsoft.com/office/officeart/2005/8/layout/radial5"/>
    <dgm:cxn modelId="{729FCA93-02FB-4E30-A862-866544F40E27}" type="presParOf" srcId="{FD1A0C0A-38CD-46E8-8E8F-8DC96FBC34E9}" destId="{5A15B61D-E15C-4A86-AB67-85613CC9B053}" srcOrd="0" destOrd="0" presId="urn:microsoft.com/office/officeart/2005/8/layout/radial5"/>
    <dgm:cxn modelId="{E356AADD-23D0-47BF-AB21-6D42F57D21C0}" type="presParOf" srcId="{090DDAE9-9535-42F6-998E-7127477B4DAA}" destId="{CCC1AAE8-9498-45DB-82C4-20FB38995242}" srcOrd="8" destOrd="0" presId="urn:microsoft.com/office/officeart/2005/8/layout/radial5"/>
  </dgm:cxnLst>
  <dgm:bg>
    <a:noFill/>
  </dgm:bg>
  <dgm:whole>
    <a:ln>
      <a:solidFill>
        <a:srgbClr val="7030A0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5A0EC0-E382-47B4-A369-57E451A2F1BC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99988A7-A508-4591-A555-FA492DBDDB5E}">
      <dgm:prSet phldrT="[Текст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ru-RU" sz="4800" b="1" dirty="0" smtClean="0">
              <a:solidFill>
                <a:srgbClr val="FFFF00"/>
              </a:solidFill>
              <a:latin typeface="Arial Black" pitchFamily="34" charset="0"/>
            </a:rPr>
            <a:t>Оксиды</a:t>
          </a:r>
          <a:endParaRPr lang="ru-RU" sz="4800" b="1" dirty="0">
            <a:solidFill>
              <a:srgbClr val="FFFF00"/>
            </a:solidFill>
            <a:latin typeface="Arial Black" pitchFamily="34" charset="0"/>
          </a:endParaRPr>
        </a:p>
      </dgm:t>
    </dgm:pt>
    <dgm:pt modelId="{28B47358-8CA9-4E9C-B7C9-BA8E7DFF6CEF}" type="parTrans" cxnId="{24A72DAE-218D-4099-B7FF-90855A41A813}">
      <dgm:prSet/>
      <dgm:spPr/>
      <dgm:t>
        <a:bodyPr/>
        <a:lstStyle/>
        <a:p>
          <a:endParaRPr lang="ru-RU"/>
        </a:p>
      </dgm:t>
    </dgm:pt>
    <dgm:pt modelId="{7F846E4A-1056-403D-BBB2-E2BEA0B8D990}" type="sibTrans" cxnId="{24A72DAE-218D-4099-B7FF-90855A41A813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endParaRPr lang="ru-RU" dirty="0"/>
        </a:p>
      </dgm:t>
    </dgm:pt>
    <dgm:pt modelId="{EE751914-1661-423D-BDDE-25501ADBBA54}">
      <dgm:prSet phldrT="[Текст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ru-RU" sz="3600" dirty="0" smtClean="0">
              <a:solidFill>
                <a:srgbClr val="FF0000"/>
              </a:solidFill>
            </a:rPr>
            <a:t>Солеобразующие</a:t>
          </a:r>
          <a:endParaRPr lang="ru-RU" sz="3600" dirty="0">
            <a:solidFill>
              <a:srgbClr val="FF0000"/>
            </a:solidFill>
          </a:endParaRPr>
        </a:p>
      </dgm:t>
    </dgm:pt>
    <dgm:pt modelId="{148D39C4-C15F-47AC-A021-DD2DAE2DCB23}" type="parTrans" cxnId="{AEC5ADDD-A019-47AF-9F17-09EE27E10A97}">
      <dgm:prSet/>
      <dgm:spPr/>
      <dgm:t>
        <a:bodyPr/>
        <a:lstStyle/>
        <a:p>
          <a:endParaRPr lang="ru-RU"/>
        </a:p>
      </dgm:t>
    </dgm:pt>
    <dgm:pt modelId="{2898BF3F-DD31-4C22-A78A-5A6140D2A9EB}" type="sibTrans" cxnId="{AEC5ADDD-A019-47AF-9F17-09EE27E10A97}">
      <dgm:prSet/>
      <dgm:spPr>
        <a:ln w="38100">
          <a:solidFill>
            <a:srgbClr val="FF0000"/>
          </a:solidFill>
        </a:ln>
      </dgm:spPr>
      <dgm:t>
        <a:bodyPr/>
        <a:lstStyle/>
        <a:p>
          <a:endParaRPr lang="ru-RU"/>
        </a:p>
      </dgm:t>
    </dgm:pt>
    <dgm:pt modelId="{63C0415D-FBB9-42D7-B6F3-575F47CAC847}">
      <dgm:prSet phldrT="[Текст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ru-RU" sz="3600" dirty="0" smtClean="0">
              <a:solidFill>
                <a:srgbClr val="FF0000"/>
              </a:solidFill>
            </a:rPr>
            <a:t>Несолеобразующие</a:t>
          </a:r>
          <a:endParaRPr lang="ru-RU" sz="3600" dirty="0">
            <a:solidFill>
              <a:srgbClr val="FF0000"/>
            </a:solidFill>
          </a:endParaRPr>
        </a:p>
      </dgm:t>
    </dgm:pt>
    <dgm:pt modelId="{A1BDC1B5-A7A2-4163-9E2F-6035428BA773}" type="parTrans" cxnId="{2EC053F6-303C-421C-A250-B781FAAEDD16}">
      <dgm:prSet/>
      <dgm:spPr/>
      <dgm:t>
        <a:bodyPr/>
        <a:lstStyle/>
        <a:p>
          <a:endParaRPr lang="ru-RU"/>
        </a:p>
      </dgm:t>
    </dgm:pt>
    <dgm:pt modelId="{75190A49-2663-4063-9377-7C9BA7C1CFDD}" type="sibTrans" cxnId="{2EC053F6-303C-421C-A250-B781FAAEDD16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endParaRPr lang="ru-RU"/>
        </a:p>
      </dgm:t>
    </dgm:pt>
    <dgm:pt modelId="{451001BB-C45E-440D-BCA2-FDABC29D51E7}" type="pres">
      <dgm:prSet presAssocID="{055A0EC0-E382-47B4-A369-57E451A2F1B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0753FE0C-E1E2-45F3-A6A9-24FF2203590F}" type="pres">
      <dgm:prSet presAssocID="{E99988A7-A508-4591-A555-FA492DBDDB5E}" presName="hierRoot1" presStyleCnt="0">
        <dgm:presLayoutVars>
          <dgm:hierBranch val="init"/>
        </dgm:presLayoutVars>
      </dgm:prSet>
      <dgm:spPr/>
    </dgm:pt>
    <dgm:pt modelId="{6D652FDE-4F42-4B29-A841-422B2D336583}" type="pres">
      <dgm:prSet presAssocID="{E99988A7-A508-4591-A555-FA492DBDDB5E}" presName="rootComposite1" presStyleCnt="0"/>
      <dgm:spPr/>
    </dgm:pt>
    <dgm:pt modelId="{658018CB-B904-49D2-9898-6945E4ABF805}" type="pres">
      <dgm:prSet presAssocID="{E99988A7-A508-4591-A555-FA492DBDDB5E}" presName="rootText1" presStyleLbl="node0" presStyleIdx="0" presStyleCnt="1" custScaleX="116195">
        <dgm:presLayoutVars>
          <dgm:chMax/>
          <dgm:chPref val="3"/>
        </dgm:presLayoutVars>
      </dgm:prSet>
      <dgm:spPr/>
      <dgm:t>
        <a:bodyPr/>
        <a:lstStyle/>
        <a:p>
          <a:endParaRPr lang="ru-RU"/>
        </a:p>
      </dgm:t>
    </dgm:pt>
    <dgm:pt modelId="{E095EB51-0F3C-4C75-BFDD-8476AB9B9283}" type="pres">
      <dgm:prSet presAssocID="{E99988A7-A508-4591-A555-FA492DBDDB5E}" presName="titleText1" presStyleLbl="fgAcc0" presStyleIdx="0" presStyleCnt="1" custScaleY="149009" custLinFactNeighborX="102" custLinFactNeighborY="1899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FED66914-665E-4F44-9829-9E9FB03D4DF7}" type="pres">
      <dgm:prSet presAssocID="{E99988A7-A508-4591-A555-FA492DBDDB5E}" presName="rootConnector1" presStyleLbl="node1" presStyleIdx="0" presStyleCnt="2"/>
      <dgm:spPr/>
      <dgm:t>
        <a:bodyPr/>
        <a:lstStyle/>
        <a:p>
          <a:endParaRPr lang="ru-RU"/>
        </a:p>
      </dgm:t>
    </dgm:pt>
    <dgm:pt modelId="{594C5FF7-BC74-46A7-989D-518B20F90459}" type="pres">
      <dgm:prSet presAssocID="{E99988A7-A508-4591-A555-FA492DBDDB5E}" presName="hierChild2" presStyleCnt="0"/>
      <dgm:spPr/>
    </dgm:pt>
    <dgm:pt modelId="{88DB262A-B174-412C-AB34-690B0A909C06}" type="pres">
      <dgm:prSet presAssocID="{148D39C4-C15F-47AC-A021-DD2DAE2DCB23}" presName="Name37" presStyleLbl="parChTrans1D2" presStyleIdx="0" presStyleCnt="2"/>
      <dgm:spPr/>
      <dgm:t>
        <a:bodyPr/>
        <a:lstStyle/>
        <a:p>
          <a:endParaRPr lang="ru-RU"/>
        </a:p>
      </dgm:t>
    </dgm:pt>
    <dgm:pt modelId="{A3D4EBE1-FCCE-4F71-AB57-819EE0711D72}" type="pres">
      <dgm:prSet presAssocID="{EE751914-1661-423D-BDDE-25501ADBBA54}" presName="hierRoot2" presStyleCnt="0">
        <dgm:presLayoutVars>
          <dgm:hierBranch val="init"/>
        </dgm:presLayoutVars>
      </dgm:prSet>
      <dgm:spPr/>
    </dgm:pt>
    <dgm:pt modelId="{E0AE1488-07E6-4210-B1D2-73CD47A5A5CE}" type="pres">
      <dgm:prSet presAssocID="{EE751914-1661-423D-BDDE-25501ADBBA54}" presName="rootComposite" presStyleCnt="0"/>
      <dgm:spPr/>
    </dgm:pt>
    <dgm:pt modelId="{FA603FF2-0408-44A7-9C9B-8BFBC439EE73}" type="pres">
      <dgm:prSet presAssocID="{EE751914-1661-423D-BDDE-25501ADBBA54}" presName="rootText" presStyleLbl="node1" presStyleIdx="0" presStyleCnt="2" custScaleX="140615" custLinFactNeighborX="3141" custLinFactNeighborY="-1205">
        <dgm:presLayoutVars>
          <dgm:chMax/>
          <dgm:chPref val="3"/>
        </dgm:presLayoutVars>
      </dgm:prSet>
      <dgm:spPr/>
      <dgm:t>
        <a:bodyPr/>
        <a:lstStyle/>
        <a:p>
          <a:endParaRPr lang="ru-RU"/>
        </a:p>
      </dgm:t>
    </dgm:pt>
    <dgm:pt modelId="{AF339E17-58DC-4BB4-A3A8-6428A8FD0DA3}" type="pres">
      <dgm:prSet presAssocID="{EE751914-1661-423D-BDDE-25501ADBBA54}" presName="titleText2" presStyleLbl="fgAcc1" presStyleIdx="0" presStyleCnt="2" custScaleY="261482" custLinFactNeighborX="429" custLinFactNeighborY="95303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A7D44185-7FD4-44A3-8B51-7533DEDD5FCF}" type="pres">
      <dgm:prSet presAssocID="{EE751914-1661-423D-BDDE-25501ADBBA54}" presName="rootConnector" presStyleLbl="node2" presStyleIdx="0" presStyleCnt="0"/>
      <dgm:spPr/>
      <dgm:t>
        <a:bodyPr/>
        <a:lstStyle/>
        <a:p>
          <a:endParaRPr lang="ru-RU"/>
        </a:p>
      </dgm:t>
    </dgm:pt>
    <dgm:pt modelId="{16F68271-BF10-4AFF-ABDD-EDB0B65860CB}" type="pres">
      <dgm:prSet presAssocID="{EE751914-1661-423D-BDDE-25501ADBBA54}" presName="hierChild4" presStyleCnt="0"/>
      <dgm:spPr/>
    </dgm:pt>
    <dgm:pt modelId="{05518682-A8C3-4CB0-A779-8FFB37D5D8C3}" type="pres">
      <dgm:prSet presAssocID="{EE751914-1661-423D-BDDE-25501ADBBA54}" presName="hierChild5" presStyleCnt="0"/>
      <dgm:spPr/>
    </dgm:pt>
    <dgm:pt modelId="{7650E998-2A73-4EEE-8CBF-1F89688486E7}" type="pres">
      <dgm:prSet presAssocID="{A1BDC1B5-A7A2-4163-9E2F-6035428BA773}" presName="Name37" presStyleLbl="parChTrans1D2" presStyleIdx="1" presStyleCnt="2"/>
      <dgm:spPr/>
      <dgm:t>
        <a:bodyPr/>
        <a:lstStyle/>
        <a:p>
          <a:endParaRPr lang="ru-RU"/>
        </a:p>
      </dgm:t>
    </dgm:pt>
    <dgm:pt modelId="{AF6B5A1B-43FC-4B94-A653-538D38CC2EB7}" type="pres">
      <dgm:prSet presAssocID="{63C0415D-FBB9-42D7-B6F3-575F47CAC847}" presName="hierRoot2" presStyleCnt="0">
        <dgm:presLayoutVars>
          <dgm:hierBranch val="init"/>
        </dgm:presLayoutVars>
      </dgm:prSet>
      <dgm:spPr/>
    </dgm:pt>
    <dgm:pt modelId="{8D34BB38-3B03-4865-8E5A-AB73D733B3C6}" type="pres">
      <dgm:prSet presAssocID="{63C0415D-FBB9-42D7-B6F3-575F47CAC847}" presName="rootComposite" presStyleCnt="0"/>
      <dgm:spPr/>
    </dgm:pt>
    <dgm:pt modelId="{9306F553-1088-41EC-8AF5-19E9CE9EAA22}" type="pres">
      <dgm:prSet presAssocID="{63C0415D-FBB9-42D7-B6F3-575F47CAC847}" presName="rootText" presStyleLbl="node1" presStyleIdx="1" presStyleCnt="2" custScaleX="158351">
        <dgm:presLayoutVars>
          <dgm:chMax/>
          <dgm:chPref val="3"/>
        </dgm:presLayoutVars>
      </dgm:prSet>
      <dgm:spPr/>
      <dgm:t>
        <a:bodyPr/>
        <a:lstStyle/>
        <a:p>
          <a:endParaRPr lang="ru-RU"/>
        </a:p>
      </dgm:t>
    </dgm:pt>
    <dgm:pt modelId="{9B98EDD9-F368-4109-B1FA-DB4429BFFADD}" type="pres">
      <dgm:prSet presAssocID="{63C0415D-FBB9-42D7-B6F3-575F47CAC847}" presName="titleText2" presStyleLbl="fgAcc1" presStyleIdx="1" presStyleCnt="2" custScaleY="261974" custLinFactNeighborX="68" custLinFactNeighborY="95549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83E1A509-6887-40EA-A3F8-3495B7776435}" type="pres">
      <dgm:prSet presAssocID="{63C0415D-FBB9-42D7-B6F3-575F47CAC847}" presName="rootConnector" presStyleLbl="node2" presStyleIdx="0" presStyleCnt="0"/>
      <dgm:spPr/>
      <dgm:t>
        <a:bodyPr/>
        <a:lstStyle/>
        <a:p>
          <a:endParaRPr lang="ru-RU"/>
        </a:p>
      </dgm:t>
    </dgm:pt>
    <dgm:pt modelId="{0E1E5654-ABBD-463B-A100-8227D0158C1A}" type="pres">
      <dgm:prSet presAssocID="{63C0415D-FBB9-42D7-B6F3-575F47CAC847}" presName="hierChild4" presStyleCnt="0"/>
      <dgm:spPr/>
    </dgm:pt>
    <dgm:pt modelId="{B40DDDCD-9E22-41EA-9E03-43C72DF04D02}" type="pres">
      <dgm:prSet presAssocID="{63C0415D-FBB9-42D7-B6F3-575F47CAC847}" presName="hierChild5" presStyleCnt="0"/>
      <dgm:spPr/>
    </dgm:pt>
    <dgm:pt modelId="{738C77DF-AFBD-47D9-8DAE-200EAD673BC2}" type="pres">
      <dgm:prSet presAssocID="{E99988A7-A508-4591-A555-FA492DBDDB5E}" presName="hierChild3" presStyleCnt="0"/>
      <dgm:spPr/>
    </dgm:pt>
  </dgm:ptLst>
  <dgm:cxnLst>
    <dgm:cxn modelId="{AEC5ADDD-A019-47AF-9F17-09EE27E10A97}" srcId="{E99988A7-A508-4591-A555-FA492DBDDB5E}" destId="{EE751914-1661-423D-BDDE-25501ADBBA54}" srcOrd="0" destOrd="0" parTransId="{148D39C4-C15F-47AC-A021-DD2DAE2DCB23}" sibTransId="{2898BF3F-DD31-4C22-A78A-5A6140D2A9EB}"/>
    <dgm:cxn modelId="{97205101-414B-4889-8CF7-A77D6F70BDDA}" type="presOf" srcId="{055A0EC0-E382-47B4-A369-57E451A2F1BC}" destId="{451001BB-C45E-440D-BCA2-FDABC29D51E7}" srcOrd="0" destOrd="0" presId="urn:microsoft.com/office/officeart/2008/layout/NameandTitleOrganizationalChart"/>
    <dgm:cxn modelId="{2EC053F6-303C-421C-A250-B781FAAEDD16}" srcId="{E99988A7-A508-4591-A555-FA492DBDDB5E}" destId="{63C0415D-FBB9-42D7-B6F3-575F47CAC847}" srcOrd="1" destOrd="0" parTransId="{A1BDC1B5-A7A2-4163-9E2F-6035428BA773}" sibTransId="{75190A49-2663-4063-9377-7C9BA7C1CFDD}"/>
    <dgm:cxn modelId="{E0CDC5AE-355D-4B96-806B-0E2DFCB937CF}" type="presOf" srcId="{E99988A7-A508-4591-A555-FA492DBDDB5E}" destId="{658018CB-B904-49D2-9898-6945E4ABF805}" srcOrd="0" destOrd="0" presId="urn:microsoft.com/office/officeart/2008/layout/NameandTitleOrganizationalChart"/>
    <dgm:cxn modelId="{B469BEFD-1280-4416-8DE5-457DE68C3353}" type="presOf" srcId="{63C0415D-FBB9-42D7-B6F3-575F47CAC847}" destId="{9306F553-1088-41EC-8AF5-19E9CE9EAA22}" srcOrd="0" destOrd="0" presId="urn:microsoft.com/office/officeart/2008/layout/NameandTitleOrganizationalChart"/>
    <dgm:cxn modelId="{FA2EC476-71C9-4059-AC29-8A4C35E6D5DE}" type="presOf" srcId="{63C0415D-FBB9-42D7-B6F3-575F47CAC847}" destId="{83E1A509-6887-40EA-A3F8-3495B7776435}" srcOrd="1" destOrd="0" presId="urn:microsoft.com/office/officeart/2008/layout/NameandTitleOrganizationalChart"/>
    <dgm:cxn modelId="{F697C7EC-56AE-4EB4-A250-B9C15057F701}" type="presOf" srcId="{7F846E4A-1056-403D-BBB2-E2BEA0B8D990}" destId="{E095EB51-0F3C-4C75-BFDD-8476AB9B9283}" srcOrd="0" destOrd="0" presId="urn:microsoft.com/office/officeart/2008/layout/NameandTitleOrganizationalChart"/>
    <dgm:cxn modelId="{E5267DEB-6894-4201-BA38-DE83EB514ADE}" type="presOf" srcId="{2898BF3F-DD31-4C22-A78A-5A6140D2A9EB}" destId="{AF339E17-58DC-4BB4-A3A8-6428A8FD0DA3}" srcOrd="0" destOrd="0" presId="urn:microsoft.com/office/officeart/2008/layout/NameandTitleOrganizationalChart"/>
    <dgm:cxn modelId="{1F789E70-A1CD-4018-8948-45684EE3BFF4}" type="presOf" srcId="{75190A49-2663-4063-9377-7C9BA7C1CFDD}" destId="{9B98EDD9-F368-4109-B1FA-DB4429BFFADD}" srcOrd="0" destOrd="0" presId="urn:microsoft.com/office/officeart/2008/layout/NameandTitleOrganizationalChart"/>
    <dgm:cxn modelId="{24A72DAE-218D-4099-B7FF-90855A41A813}" srcId="{055A0EC0-E382-47B4-A369-57E451A2F1BC}" destId="{E99988A7-A508-4591-A555-FA492DBDDB5E}" srcOrd="0" destOrd="0" parTransId="{28B47358-8CA9-4E9C-B7C9-BA8E7DFF6CEF}" sibTransId="{7F846E4A-1056-403D-BBB2-E2BEA0B8D990}"/>
    <dgm:cxn modelId="{9FF93F5E-B533-4121-BE44-6581C4F57E1F}" type="presOf" srcId="{148D39C4-C15F-47AC-A021-DD2DAE2DCB23}" destId="{88DB262A-B174-412C-AB34-690B0A909C06}" srcOrd="0" destOrd="0" presId="urn:microsoft.com/office/officeart/2008/layout/NameandTitleOrganizationalChart"/>
    <dgm:cxn modelId="{F679311F-424C-4317-AE76-91E90471D8D7}" type="presOf" srcId="{EE751914-1661-423D-BDDE-25501ADBBA54}" destId="{FA603FF2-0408-44A7-9C9B-8BFBC439EE73}" srcOrd="0" destOrd="0" presId="urn:microsoft.com/office/officeart/2008/layout/NameandTitleOrganizationalChart"/>
    <dgm:cxn modelId="{0C2491C5-55B5-4B48-8809-BB4B48675556}" type="presOf" srcId="{A1BDC1B5-A7A2-4163-9E2F-6035428BA773}" destId="{7650E998-2A73-4EEE-8CBF-1F89688486E7}" srcOrd="0" destOrd="0" presId="urn:microsoft.com/office/officeart/2008/layout/NameandTitleOrganizationalChart"/>
    <dgm:cxn modelId="{20A26191-3676-41D7-9F25-535B68EF4821}" type="presOf" srcId="{E99988A7-A508-4591-A555-FA492DBDDB5E}" destId="{FED66914-665E-4F44-9829-9E9FB03D4DF7}" srcOrd="1" destOrd="0" presId="urn:microsoft.com/office/officeart/2008/layout/NameandTitleOrganizationalChart"/>
    <dgm:cxn modelId="{A67C1207-16E9-4572-A941-A32A1C346143}" type="presOf" srcId="{EE751914-1661-423D-BDDE-25501ADBBA54}" destId="{A7D44185-7FD4-44A3-8B51-7533DEDD5FCF}" srcOrd="1" destOrd="0" presId="urn:microsoft.com/office/officeart/2008/layout/NameandTitleOrganizationalChart"/>
    <dgm:cxn modelId="{22894F72-B177-484B-9A7C-729B01B292B8}" type="presParOf" srcId="{451001BB-C45E-440D-BCA2-FDABC29D51E7}" destId="{0753FE0C-E1E2-45F3-A6A9-24FF2203590F}" srcOrd="0" destOrd="0" presId="urn:microsoft.com/office/officeart/2008/layout/NameandTitleOrganizationalChart"/>
    <dgm:cxn modelId="{28D84206-9E30-4DF6-B572-828855524675}" type="presParOf" srcId="{0753FE0C-E1E2-45F3-A6A9-24FF2203590F}" destId="{6D652FDE-4F42-4B29-A841-422B2D336583}" srcOrd="0" destOrd="0" presId="urn:microsoft.com/office/officeart/2008/layout/NameandTitleOrganizationalChart"/>
    <dgm:cxn modelId="{74037DC9-DB37-4833-B00F-3020E74D7709}" type="presParOf" srcId="{6D652FDE-4F42-4B29-A841-422B2D336583}" destId="{658018CB-B904-49D2-9898-6945E4ABF805}" srcOrd="0" destOrd="0" presId="urn:microsoft.com/office/officeart/2008/layout/NameandTitleOrganizationalChart"/>
    <dgm:cxn modelId="{2F26595A-BA6F-4456-989B-5EC15D69D988}" type="presParOf" srcId="{6D652FDE-4F42-4B29-A841-422B2D336583}" destId="{E095EB51-0F3C-4C75-BFDD-8476AB9B9283}" srcOrd="1" destOrd="0" presId="urn:microsoft.com/office/officeart/2008/layout/NameandTitleOrganizationalChart"/>
    <dgm:cxn modelId="{AC7A3C3B-AB7F-482C-88F0-ACF016849B60}" type="presParOf" srcId="{6D652FDE-4F42-4B29-A841-422B2D336583}" destId="{FED66914-665E-4F44-9829-9E9FB03D4DF7}" srcOrd="2" destOrd="0" presId="urn:microsoft.com/office/officeart/2008/layout/NameandTitleOrganizationalChart"/>
    <dgm:cxn modelId="{78D15EE2-0EA9-4A26-9361-4EBBD7FBE642}" type="presParOf" srcId="{0753FE0C-E1E2-45F3-A6A9-24FF2203590F}" destId="{594C5FF7-BC74-46A7-989D-518B20F90459}" srcOrd="1" destOrd="0" presId="urn:microsoft.com/office/officeart/2008/layout/NameandTitleOrganizationalChart"/>
    <dgm:cxn modelId="{8613E6EA-E886-4F2C-A99B-D9FC1A765EB8}" type="presParOf" srcId="{594C5FF7-BC74-46A7-989D-518B20F90459}" destId="{88DB262A-B174-412C-AB34-690B0A909C06}" srcOrd="0" destOrd="0" presId="urn:microsoft.com/office/officeart/2008/layout/NameandTitleOrganizationalChart"/>
    <dgm:cxn modelId="{BF2ECAA0-472B-47C5-A249-99675DEBB144}" type="presParOf" srcId="{594C5FF7-BC74-46A7-989D-518B20F90459}" destId="{A3D4EBE1-FCCE-4F71-AB57-819EE0711D72}" srcOrd="1" destOrd="0" presId="urn:microsoft.com/office/officeart/2008/layout/NameandTitleOrganizationalChart"/>
    <dgm:cxn modelId="{83E0EB72-29C1-470C-8B22-3CEBCE2C4025}" type="presParOf" srcId="{A3D4EBE1-FCCE-4F71-AB57-819EE0711D72}" destId="{E0AE1488-07E6-4210-B1D2-73CD47A5A5CE}" srcOrd="0" destOrd="0" presId="urn:microsoft.com/office/officeart/2008/layout/NameandTitleOrganizationalChart"/>
    <dgm:cxn modelId="{C0960190-302E-4F84-9C67-7319711B747E}" type="presParOf" srcId="{E0AE1488-07E6-4210-B1D2-73CD47A5A5CE}" destId="{FA603FF2-0408-44A7-9C9B-8BFBC439EE73}" srcOrd="0" destOrd="0" presId="urn:microsoft.com/office/officeart/2008/layout/NameandTitleOrganizationalChart"/>
    <dgm:cxn modelId="{5CC75A60-23C3-4E06-96AC-3B260C5FFA68}" type="presParOf" srcId="{E0AE1488-07E6-4210-B1D2-73CD47A5A5CE}" destId="{AF339E17-58DC-4BB4-A3A8-6428A8FD0DA3}" srcOrd="1" destOrd="0" presId="urn:microsoft.com/office/officeart/2008/layout/NameandTitleOrganizationalChart"/>
    <dgm:cxn modelId="{D1EB23DC-D963-4F7A-91BF-8C2B0E51804D}" type="presParOf" srcId="{E0AE1488-07E6-4210-B1D2-73CD47A5A5CE}" destId="{A7D44185-7FD4-44A3-8B51-7533DEDD5FCF}" srcOrd="2" destOrd="0" presId="urn:microsoft.com/office/officeart/2008/layout/NameandTitleOrganizationalChart"/>
    <dgm:cxn modelId="{53BDB242-1D8E-458B-9220-01C8609B0DEC}" type="presParOf" srcId="{A3D4EBE1-FCCE-4F71-AB57-819EE0711D72}" destId="{16F68271-BF10-4AFF-ABDD-EDB0B65860CB}" srcOrd="1" destOrd="0" presId="urn:microsoft.com/office/officeart/2008/layout/NameandTitleOrganizationalChart"/>
    <dgm:cxn modelId="{08FFCDB5-2D3F-4892-AC98-E0FEE04F2145}" type="presParOf" srcId="{A3D4EBE1-FCCE-4F71-AB57-819EE0711D72}" destId="{05518682-A8C3-4CB0-A779-8FFB37D5D8C3}" srcOrd="2" destOrd="0" presId="urn:microsoft.com/office/officeart/2008/layout/NameandTitleOrganizationalChart"/>
    <dgm:cxn modelId="{2AC45392-0F9F-4BB8-9167-A51CBEDAE881}" type="presParOf" srcId="{594C5FF7-BC74-46A7-989D-518B20F90459}" destId="{7650E998-2A73-4EEE-8CBF-1F89688486E7}" srcOrd="2" destOrd="0" presId="urn:microsoft.com/office/officeart/2008/layout/NameandTitleOrganizationalChart"/>
    <dgm:cxn modelId="{7A92C80C-1B66-4D72-8D78-4096837A17AC}" type="presParOf" srcId="{594C5FF7-BC74-46A7-989D-518B20F90459}" destId="{AF6B5A1B-43FC-4B94-A653-538D38CC2EB7}" srcOrd="3" destOrd="0" presId="urn:microsoft.com/office/officeart/2008/layout/NameandTitleOrganizationalChart"/>
    <dgm:cxn modelId="{041402A3-DA14-4ECF-9E98-AF2E73F75246}" type="presParOf" srcId="{AF6B5A1B-43FC-4B94-A653-538D38CC2EB7}" destId="{8D34BB38-3B03-4865-8E5A-AB73D733B3C6}" srcOrd="0" destOrd="0" presId="urn:microsoft.com/office/officeart/2008/layout/NameandTitleOrganizationalChart"/>
    <dgm:cxn modelId="{3D662DB6-429B-465C-8A14-1AFA2EC1E8E4}" type="presParOf" srcId="{8D34BB38-3B03-4865-8E5A-AB73D733B3C6}" destId="{9306F553-1088-41EC-8AF5-19E9CE9EAA22}" srcOrd="0" destOrd="0" presId="urn:microsoft.com/office/officeart/2008/layout/NameandTitleOrganizationalChart"/>
    <dgm:cxn modelId="{A66F2381-6F8C-4ED5-B8B2-3849817BF43F}" type="presParOf" srcId="{8D34BB38-3B03-4865-8E5A-AB73D733B3C6}" destId="{9B98EDD9-F368-4109-B1FA-DB4429BFFADD}" srcOrd="1" destOrd="0" presId="urn:microsoft.com/office/officeart/2008/layout/NameandTitleOrganizationalChart"/>
    <dgm:cxn modelId="{590202E9-00CC-46D2-A29E-9EE1775ED19A}" type="presParOf" srcId="{8D34BB38-3B03-4865-8E5A-AB73D733B3C6}" destId="{83E1A509-6887-40EA-A3F8-3495B7776435}" srcOrd="2" destOrd="0" presId="urn:microsoft.com/office/officeart/2008/layout/NameandTitleOrganizationalChart"/>
    <dgm:cxn modelId="{180FAC68-C020-4E47-B412-A2737315847A}" type="presParOf" srcId="{AF6B5A1B-43FC-4B94-A653-538D38CC2EB7}" destId="{0E1E5654-ABBD-463B-A100-8227D0158C1A}" srcOrd="1" destOrd="0" presId="urn:microsoft.com/office/officeart/2008/layout/NameandTitleOrganizationalChart"/>
    <dgm:cxn modelId="{BE6FA965-9BC1-4A8C-92A4-E6AB21902DAC}" type="presParOf" srcId="{AF6B5A1B-43FC-4B94-A653-538D38CC2EB7}" destId="{B40DDDCD-9E22-41EA-9E03-43C72DF04D02}" srcOrd="2" destOrd="0" presId="urn:microsoft.com/office/officeart/2008/layout/NameandTitleOrganizationalChart"/>
    <dgm:cxn modelId="{8288C5B6-50CC-4F61-A388-482F03F7C26E}" type="presParOf" srcId="{0753FE0C-E1E2-45F3-A6A9-24FF2203590F}" destId="{738C77DF-AFBD-47D9-8DAE-200EAD673BC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34C094-F255-4881-8193-E6154971E94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A8D4383-AE67-43CD-AFA7-3583B898AA35}">
      <dgm:prSet phldrT="[Текст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FFFF00"/>
        </a:solidFill>
      </dgm:spPr>
      <dgm:t>
        <a:bodyPr/>
        <a:lstStyle/>
        <a:p>
          <a:r>
            <a:rPr lang="ru-RU" sz="2400" b="1" dirty="0" smtClean="0">
              <a:solidFill>
                <a:srgbClr val="FF0000"/>
              </a:solidFill>
            </a:rPr>
            <a:t>Основные</a:t>
          </a:r>
          <a:endParaRPr lang="ru-RU" sz="2400" b="1" dirty="0">
            <a:solidFill>
              <a:srgbClr val="FF0000"/>
            </a:solidFill>
          </a:endParaRPr>
        </a:p>
      </dgm:t>
    </dgm:pt>
    <dgm:pt modelId="{237071BC-4DD0-4330-B55C-122D707D1C50}" type="parTrans" cxnId="{D333A73A-8115-42EF-8697-EB4E2DFF5E62}">
      <dgm:prSet/>
      <dgm:spPr/>
      <dgm:t>
        <a:bodyPr/>
        <a:lstStyle/>
        <a:p>
          <a:endParaRPr lang="ru-RU"/>
        </a:p>
      </dgm:t>
    </dgm:pt>
    <dgm:pt modelId="{F9DFCD0D-3F6D-41E3-BE5A-7C717A6836DD}" type="sibTrans" cxnId="{D333A73A-8115-42EF-8697-EB4E2DFF5E62}">
      <dgm:prSet/>
      <dgm:spPr/>
      <dgm:t>
        <a:bodyPr/>
        <a:lstStyle/>
        <a:p>
          <a:endParaRPr lang="ru-RU"/>
        </a:p>
      </dgm:t>
    </dgm:pt>
    <dgm:pt modelId="{C1A87437-496A-4FD0-8317-ACBB37C8B3A1}">
      <dgm:prSet phldrT="[Текст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b="1" dirty="0" smtClean="0">
              <a:solidFill>
                <a:srgbClr val="FFFF00"/>
              </a:solidFill>
            </a:rPr>
            <a:t>Оксиды металлов</a:t>
          </a:r>
          <a:r>
            <a:rPr lang="en-US" b="1" dirty="0" smtClean="0">
              <a:solidFill>
                <a:srgbClr val="FFFF00"/>
              </a:solidFill>
            </a:rPr>
            <a:t>    </a:t>
          </a:r>
          <a:r>
            <a:rPr lang="ru-RU" b="1" dirty="0" smtClean="0">
              <a:solidFill>
                <a:srgbClr val="FFFF00"/>
              </a:solidFill>
            </a:rPr>
            <a:t>(</a:t>
          </a:r>
          <a:r>
            <a:rPr lang="ru-RU" b="1" dirty="0" err="1" smtClean="0">
              <a:solidFill>
                <a:srgbClr val="FFFF00"/>
              </a:solidFill>
            </a:rPr>
            <a:t>с.о</a:t>
          </a:r>
          <a:r>
            <a:rPr lang="ru-RU" b="1" dirty="0" smtClean="0">
              <a:solidFill>
                <a:srgbClr val="FFFF00"/>
              </a:solidFill>
            </a:rPr>
            <a:t>. +1,+2)</a:t>
          </a:r>
          <a:endParaRPr lang="ru-RU" dirty="0">
            <a:solidFill>
              <a:srgbClr val="FFFF00"/>
            </a:solidFill>
          </a:endParaRPr>
        </a:p>
      </dgm:t>
    </dgm:pt>
    <dgm:pt modelId="{901BE821-BD7F-4A70-95A5-E8B439D93CB5}" type="parTrans" cxnId="{A4A55542-7943-4C35-9A9E-9691E75B988A}">
      <dgm:prSet/>
      <dgm:spPr/>
      <dgm:t>
        <a:bodyPr/>
        <a:lstStyle/>
        <a:p>
          <a:endParaRPr lang="ru-RU"/>
        </a:p>
      </dgm:t>
    </dgm:pt>
    <dgm:pt modelId="{82CC5687-80F7-4947-BDD2-9D53232D5793}" type="sibTrans" cxnId="{A4A55542-7943-4C35-9A9E-9691E75B988A}">
      <dgm:prSet/>
      <dgm:spPr/>
      <dgm:t>
        <a:bodyPr/>
        <a:lstStyle/>
        <a:p>
          <a:endParaRPr lang="ru-RU"/>
        </a:p>
      </dgm:t>
    </dgm:pt>
    <dgm:pt modelId="{04C84B8E-770D-4D39-987A-8D176B2E5729}">
      <dgm:prSet phldrT="[Текст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err="1" smtClean="0">
              <a:latin typeface="Aharoni" pitchFamily="2" charset="-79"/>
              <a:cs typeface="Aharoni" pitchFamily="2" charset="-79"/>
            </a:rPr>
            <a:t>CaO</a:t>
          </a:r>
          <a:r>
            <a:rPr lang="ru-RU" b="1" dirty="0" smtClean="0">
              <a:cs typeface="Aharoni" pitchFamily="2" charset="-79"/>
            </a:rPr>
            <a:t>,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 </a:t>
          </a:r>
          <a:r>
            <a:rPr lang="en-US" b="1" dirty="0" err="1" smtClean="0">
              <a:latin typeface="Aharoni" pitchFamily="2" charset="-79"/>
              <a:cs typeface="Aharoni" pitchFamily="2" charset="-79"/>
            </a:rPr>
            <a:t>CrO</a:t>
          </a:r>
          <a:r>
            <a:rPr lang="ru-RU" b="1" dirty="0" smtClean="0">
              <a:cs typeface="Aharoni" pitchFamily="2" charset="-79"/>
            </a:rPr>
            <a:t>,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 </a:t>
          </a:r>
          <a:r>
            <a:rPr lang="en-US" b="1" dirty="0" err="1" smtClean="0">
              <a:latin typeface="Aharoni" pitchFamily="2" charset="-79"/>
              <a:cs typeface="Aharoni" pitchFamily="2" charset="-79"/>
            </a:rPr>
            <a:t>MnO</a:t>
          </a:r>
          <a:r>
            <a:rPr lang="ru-RU" b="1" dirty="0" smtClean="0">
              <a:cs typeface="Aharoni" pitchFamily="2" charset="-79"/>
            </a:rPr>
            <a:t>,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 Li</a:t>
          </a:r>
          <a:r>
            <a:rPr lang="en-US" b="1" baseline="-2000" dirty="0" smtClean="0">
              <a:latin typeface="Aharoni" pitchFamily="2" charset="-79"/>
              <a:cs typeface="Aharoni" pitchFamily="2" charset="-79"/>
            </a:rPr>
            <a:t>2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O</a:t>
          </a:r>
          <a:endParaRPr lang="ru-RU" b="1" dirty="0">
            <a:cs typeface="Aharoni" pitchFamily="2" charset="-79"/>
          </a:endParaRPr>
        </a:p>
      </dgm:t>
    </dgm:pt>
    <dgm:pt modelId="{2FEC044E-A0D7-4663-A798-E76CAF2301DA}" type="parTrans" cxnId="{A598774D-6F35-49CE-B648-322F76CA328F}">
      <dgm:prSet/>
      <dgm:spPr/>
      <dgm:t>
        <a:bodyPr/>
        <a:lstStyle/>
        <a:p>
          <a:endParaRPr lang="ru-RU"/>
        </a:p>
      </dgm:t>
    </dgm:pt>
    <dgm:pt modelId="{39CD0043-8B98-4EBD-BE8B-F1FF35080D90}" type="sibTrans" cxnId="{A598774D-6F35-49CE-B648-322F76CA328F}">
      <dgm:prSet/>
      <dgm:spPr/>
      <dgm:t>
        <a:bodyPr/>
        <a:lstStyle/>
        <a:p>
          <a:endParaRPr lang="ru-RU"/>
        </a:p>
      </dgm:t>
    </dgm:pt>
    <dgm:pt modelId="{20B66BA8-634A-45A7-8A84-432498B6616E}">
      <dgm:prSet phldrT="[Текст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FFFF00"/>
        </a:solidFill>
      </dgm:spPr>
      <dgm:t>
        <a:bodyPr/>
        <a:lstStyle/>
        <a:p>
          <a:r>
            <a:rPr lang="ru-RU" sz="2400" b="1" dirty="0" smtClean="0">
              <a:solidFill>
                <a:srgbClr val="FF0000"/>
              </a:solidFill>
            </a:rPr>
            <a:t>Кислотные</a:t>
          </a:r>
          <a:endParaRPr lang="ru-RU" sz="2400" b="1" dirty="0">
            <a:solidFill>
              <a:srgbClr val="FF0000"/>
            </a:solidFill>
          </a:endParaRPr>
        </a:p>
      </dgm:t>
    </dgm:pt>
    <dgm:pt modelId="{DBB54441-DB3A-4D3F-9C9D-02D9A641FEB0}" type="parTrans" cxnId="{F59C50AE-AAA8-4A4C-8573-F7A1B9522F7E}">
      <dgm:prSet/>
      <dgm:spPr/>
      <dgm:t>
        <a:bodyPr/>
        <a:lstStyle/>
        <a:p>
          <a:endParaRPr lang="ru-RU"/>
        </a:p>
      </dgm:t>
    </dgm:pt>
    <dgm:pt modelId="{FBDE7DE1-17C4-4B05-96B9-F51AA2D36C72}" type="sibTrans" cxnId="{F59C50AE-AAA8-4A4C-8573-F7A1B9522F7E}">
      <dgm:prSet/>
      <dgm:spPr/>
      <dgm:t>
        <a:bodyPr/>
        <a:lstStyle/>
        <a:p>
          <a:endParaRPr lang="ru-RU"/>
        </a:p>
      </dgm:t>
    </dgm:pt>
    <dgm:pt modelId="{A962A788-D026-44D2-93E8-67DDF47FF7C1}">
      <dgm:prSet phldrT="[Текст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b="1" dirty="0" smtClean="0">
              <a:solidFill>
                <a:srgbClr val="FFFF00"/>
              </a:solidFill>
            </a:rPr>
            <a:t>Оксиды неметаллов</a:t>
          </a:r>
          <a:endParaRPr lang="ru-RU" dirty="0">
            <a:solidFill>
              <a:srgbClr val="FFFF00"/>
            </a:solidFill>
          </a:endParaRPr>
        </a:p>
      </dgm:t>
    </dgm:pt>
    <dgm:pt modelId="{34D2C526-FA31-48D1-93D9-6406C80626EF}" type="parTrans" cxnId="{1CD27845-708C-486C-8DF4-38FD44CDF697}">
      <dgm:prSet/>
      <dgm:spPr/>
      <dgm:t>
        <a:bodyPr/>
        <a:lstStyle/>
        <a:p>
          <a:endParaRPr lang="ru-RU"/>
        </a:p>
      </dgm:t>
    </dgm:pt>
    <dgm:pt modelId="{B832C379-813D-43A4-8F79-20D44516F889}" type="sibTrans" cxnId="{1CD27845-708C-486C-8DF4-38FD44CDF697}">
      <dgm:prSet/>
      <dgm:spPr/>
      <dgm:t>
        <a:bodyPr/>
        <a:lstStyle/>
        <a:p>
          <a:endParaRPr lang="ru-RU"/>
        </a:p>
      </dgm:t>
    </dgm:pt>
    <dgm:pt modelId="{1D4EB79C-47E9-41D3-AAD7-DC0005969C92}">
      <dgm:prSet phldrT="[Текст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b="1" dirty="0" smtClean="0">
              <a:cs typeface="Aharoni" pitchFamily="2" charset="-79"/>
            </a:rPr>
            <a:t>С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O</a:t>
          </a:r>
          <a:r>
            <a:rPr lang="ru-RU" b="1" baseline="-2000" dirty="0" smtClean="0">
              <a:cs typeface="Aharoni" pitchFamily="2" charset="-79"/>
            </a:rPr>
            <a:t>2,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 SO</a:t>
          </a:r>
          <a:r>
            <a:rPr lang="en-US" b="1" baseline="-2000" dirty="0" smtClean="0">
              <a:latin typeface="Aharoni" pitchFamily="2" charset="-79"/>
              <a:cs typeface="Aharoni" pitchFamily="2" charset="-79"/>
            </a:rPr>
            <a:t>3</a:t>
          </a:r>
          <a:r>
            <a:rPr lang="ru-RU" b="1" baseline="-2000" dirty="0" smtClean="0">
              <a:cs typeface="Aharoni" pitchFamily="2" charset="-79"/>
            </a:rPr>
            <a:t>,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 P</a:t>
          </a:r>
          <a:r>
            <a:rPr lang="en-US" b="1" baseline="-2000" dirty="0" smtClean="0">
              <a:latin typeface="Aharoni" pitchFamily="2" charset="-79"/>
              <a:cs typeface="Aharoni" pitchFamily="2" charset="-79"/>
            </a:rPr>
            <a:t>2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O</a:t>
          </a:r>
          <a:r>
            <a:rPr lang="en-US" b="1" baseline="-2000" dirty="0" smtClean="0">
              <a:latin typeface="Aharoni" pitchFamily="2" charset="-79"/>
              <a:cs typeface="Aharoni" pitchFamily="2" charset="-79"/>
            </a:rPr>
            <a:t>5</a:t>
          </a:r>
          <a:r>
            <a:rPr lang="ru-RU" b="1" baseline="-2000" dirty="0" smtClean="0">
              <a:cs typeface="Aharoni" pitchFamily="2" charset="-79"/>
            </a:rPr>
            <a:t>,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 N</a:t>
          </a:r>
          <a:r>
            <a:rPr lang="en-US" b="1" baseline="-2000" dirty="0" smtClean="0">
              <a:latin typeface="Aharoni" pitchFamily="2" charset="-79"/>
              <a:cs typeface="Aharoni" pitchFamily="2" charset="-79"/>
            </a:rPr>
            <a:t>2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O</a:t>
          </a:r>
          <a:r>
            <a:rPr lang="en-US" b="1" baseline="-2000" dirty="0" smtClean="0">
              <a:latin typeface="Aharoni" pitchFamily="2" charset="-79"/>
              <a:cs typeface="Aharoni" pitchFamily="2" charset="-79"/>
            </a:rPr>
            <a:t>3</a:t>
          </a:r>
          <a:r>
            <a:rPr lang="ru-RU" b="1" baseline="-2000" dirty="0" smtClean="0">
              <a:cs typeface="Aharoni" pitchFamily="2" charset="-79"/>
            </a:rPr>
            <a:t>,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CrO</a:t>
          </a:r>
          <a:r>
            <a:rPr lang="en-US" b="1" baseline="-2000" dirty="0" smtClean="0">
              <a:latin typeface="Aharoni" pitchFamily="2" charset="-79"/>
              <a:cs typeface="Aharoni" pitchFamily="2" charset="-79"/>
            </a:rPr>
            <a:t>3</a:t>
          </a:r>
          <a:r>
            <a:rPr lang="ru-RU" b="1" dirty="0" smtClean="0">
              <a:cs typeface="Aharoni" pitchFamily="2" charset="-79"/>
            </a:rPr>
            <a:t>,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 Mn</a:t>
          </a:r>
          <a:r>
            <a:rPr lang="en-US" b="1" baseline="-2000" dirty="0" smtClean="0">
              <a:latin typeface="Aharoni" pitchFamily="2" charset="-79"/>
              <a:cs typeface="Aharoni" pitchFamily="2" charset="-79"/>
            </a:rPr>
            <a:t>2</a:t>
          </a:r>
          <a:r>
            <a:rPr lang="en-US" b="1" dirty="0" smtClean="0">
              <a:latin typeface="Aharoni" pitchFamily="2" charset="-79"/>
              <a:cs typeface="Aharoni" pitchFamily="2" charset="-79"/>
            </a:rPr>
            <a:t>O</a:t>
          </a:r>
          <a:r>
            <a:rPr lang="en-US" b="1" baseline="-2000" dirty="0" smtClean="0">
              <a:latin typeface="Aharoni" pitchFamily="2" charset="-79"/>
              <a:cs typeface="Aharoni" pitchFamily="2" charset="-79"/>
            </a:rPr>
            <a:t>7</a:t>
          </a:r>
          <a:endParaRPr lang="ru-RU" dirty="0">
            <a:cs typeface="Aharoni" pitchFamily="2" charset="-79"/>
          </a:endParaRPr>
        </a:p>
      </dgm:t>
    </dgm:pt>
    <dgm:pt modelId="{B4FB1A3F-BD70-4E1C-9DDA-A77E5DE1584D}" type="parTrans" cxnId="{0FFA27D0-668E-4EB3-B519-855A528029A4}">
      <dgm:prSet/>
      <dgm:spPr/>
      <dgm:t>
        <a:bodyPr/>
        <a:lstStyle/>
        <a:p>
          <a:endParaRPr lang="ru-RU"/>
        </a:p>
      </dgm:t>
    </dgm:pt>
    <dgm:pt modelId="{EC49F26B-9246-40A0-B6FA-451CF35070FB}" type="sibTrans" cxnId="{0FFA27D0-668E-4EB3-B519-855A528029A4}">
      <dgm:prSet/>
      <dgm:spPr/>
      <dgm:t>
        <a:bodyPr/>
        <a:lstStyle/>
        <a:p>
          <a:endParaRPr lang="ru-RU"/>
        </a:p>
      </dgm:t>
    </dgm:pt>
    <dgm:pt modelId="{00A84290-0E46-49F7-AD13-85CC1FDDA8B9}">
      <dgm:prSet phldrT="[Текст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FFFF00"/>
        </a:solidFill>
      </dgm:spPr>
      <dgm:t>
        <a:bodyPr/>
        <a:lstStyle/>
        <a:p>
          <a:r>
            <a:rPr lang="ru-RU" sz="2400" b="1" dirty="0" smtClean="0">
              <a:solidFill>
                <a:srgbClr val="FF0000"/>
              </a:solidFill>
            </a:rPr>
            <a:t>Амфотерны</a:t>
          </a:r>
          <a:r>
            <a:rPr lang="ru-RU" sz="2400" b="1" dirty="0" smtClean="0">
              <a:solidFill>
                <a:srgbClr val="F242DD"/>
              </a:solidFill>
            </a:rPr>
            <a:t>е</a:t>
          </a:r>
          <a:endParaRPr lang="ru-RU" sz="2400" b="1" dirty="0">
            <a:solidFill>
              <a:srgbClr val="F242DD"/>
            </a:solidFill>
          </a:endParaRPr>
        </a:p>
      </dgm:t>
    </dgm:pt>
    <dgm:pt modelId="{ECAAC406-4730-42AA-A44E-B3241B1683B6}" type="parTrans" cxnId="{D9B2E14C-688A-49C6-96C8-51CEBECD2252}">
      <dgm:prSet/>
      <dgm:spPr/>
      <dgm:t>
        <a:bodyPr/>
        <a:lstStyle/>
        <a:p>
          <a:endParaRPr lang="ru-RU"/>
        </a:p>
      </dgm:t>
    </dgm:pt>
    <dgm:pt modelId="{AC68DE88-B350-47DC-A490-E60F248BEE24}" type="sibTrans" cxnId="{D9B2E14C-688A-49C6-96C8-51CEBECD2252}">
      <dgm:prSet/>
      <dgm:spPr/>
      <dgm:t>
        <a:bodyPr/>
        <a:lstStyle/>
        <a:p>
          <a:endParaRPr lang="ru-RU"/>
        </a:p>
      </dgm:t>
    </dgm:pt>
    <dgm:pt modelId="{29E92E2D-FFD4-48E9-8B8F-BB9CC5583258}">
      <dgm:prSet phldrT="[Текст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b="1" dirty="0" smtClean="0">
              <a:solidFill>
                <a:srgbClr val="FFFF00"/>
              </a:solidFill>
            </a:rPr>
            <a:t>Оксиды металлов (с.о.+2,+3,+4)</a:t>
          </a:r>
          <a:endParaRPr lang="ru-RU" b="1" dirty="0">
            <a:solidFill>
              <a:srgbClr val="FFFF00"/>
            </a:solidFill>
          </a:endParaRPr>
        </a:p>
      </dgm:t>
    </dgm:pt>
    <dgm:pt modelId="{535AFFB6-FC67-48DF-9D7F-F7F8709A5E69}" type="parTrans" cxnId="{F474597C-3BAB-432A-93D1-E1B7A66B61AD}">
      <dgm:prSet/>
      <dgm:spPr/>
      <dgm:t>
        <a:bodyPr/>
        <a:lstStyle/>
        <a:p>
          <a:endParaRPr lang="ru-RU"/>
        </a:p>
      </dgm:t>
    </dgm:pt>
    <dgm:pt modelId="{5AC9B39E-B7E8-4EFC-961B-096EDFF127C7}" type="sibTrans" cxnId="{F474597C-3BAB-432A-93D1-E1B7A66B61AD}">
      <dgm:prSet/>
      <dgm:spPr/>
      <dgm:t>
        <a:bodyPr/>
        <a:lstStyle/>
        <a:p>
          <a:endParaRPr lang="ru-RU"/>
        </a:p>
      </dgm:t>
    </dgm:pt>
    <dgm:pt modelId="{3814B336-4751-4A30-8CC2-B2491A590F60}">
      <dgm:prSet phldrT="[Текст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effectLst/>
              <a:latin typeface="Aharoni" pitchFamily="2" charset="-79"/>
              <a:cs typeface="Aharoni" pitchFamily="2" charset="-79"/>
            </a:rPr>
            <a:t>Fe</a:t>
          </a:r>
          <a:r>
            <a:rPr lang="en-US" b="1" baseline="-25000" dirty="0" smtClean="0">
              <a:effectLst/>
              <a:latin typeface="Aharoni" pitchFamily="2" charset="-79"/>
              <a:cs typeface="Aharoni" pitchFamily="2" charset="-79"/>
            </a:rPr>
            <a:t>2</a:t>
          </a:r>
          <a:r>
            <a:rPr lang="en-US" b="1" dirty="0" smtClean="0">
              <a:effectLst/>
              <a:latin typeface="Aharoni" pitchFamily="2" charset="-79"/>
              <a:cs typeface="Aharoni" pitchFamily="2" charset="-79"/>
            </a:rPr>
            <a:t>O</a:t>
          </a:r>
          <a:r>
            <a:rPr lang="en-US" b="1" baseline="-25000" dirty="0" smtClean="0">
              <a:effectLst/>
              <a:latin typeface="Aharoni" pitchFamily="2" charset="-79"/>
              <a:cs typeface="Aharoni" pitchFamily="2" charset="-79"/>
            </a:rPr>
            <a:t>3</a:t>
          </a:r>
          <a:r>
            <a:rPr lang="ru-RU" b="1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cs typeface="Aharoni" pitchFamily="2" charset="-79"/>
            </a:rPr>
            <a:t>, </a:t>
          </a:r>
          <a:r>
            <a:rPr lang="en-US" b="1" dirty="0" smtClean="0">
              <a:effectLst/>
              <a:latin typeface="Aharoni" pitchFamily="2" charset="-79"/>
              <a:cs typeface="Aharoni" pitchFamily="2" charset="-79"/>
            </a:rPr>
            <a:t>Al</a:t>
          </a:r>
          <a:r>
            <a:rPr lang="en-US" b="1" baseline="-25000" dirty="0" smtClean="0">
              <a:effectLst/>
              <a:latin typeface="Aharoni" pitchFamily="2" charset="-79"/>
              <a:cs typeface="Aharoni" pitchFamily="2" charset="-79"/>
            </a:rPr>
            <a:t>2</a:t>
          </a:r>
          <a:r>
            <a:rPr lang="en-US" b="1" dirty="0" smtClean="0">
              <a:effectLst/>
              <a:latin typeface="Aharoni" pitchFamily="2" charset="-79"/>
              <a:cs typeface="Aharoni" pitchFamily="2" charset="-79"/>
            </a:rPr>
            <a:t>O</a:t>
          </a:r>
          <a:r>
            <a:rPr lang="en-US" b="1" baseline="-25000" dirty="0" smtClean="0">
              <a:effectLst/>
              <a:latin typeface="Aharoni" pitchFamily="2" charset="-79"/>
              <a:cs typeface="Aharoni" pitchFamily="2" charset="-79"/>
            </a:rPr>
            <a:t>3</a:t>
          </a:r>
          <a:r>
            <a:rPr lang="ru-RU" b="1" baseline="-25000" dirty="0" smtClean="0">
              <a:effectLst/>
              <a:cs typeface="Aharoni" pitchFamily="2" charset="-79"/>
            </a:rPr>
            <a:t>,</a:t>
          </a:r>
          <a:r>
            <a:rPr lang="en-US" b="1" dirty="0" err="1" smtClean="0">
              <a:effectLst/>
              <a:latin typeface="Aharoni" pitchFamily="2" charset="-79"/>
              <a:cs typeface="Aharoni" pitchFamily="2" charset="-79"/>
            </a:rPr>
            <a:t>ZnO</a:t>
          </a:r>
          <a:r>
            <a:rPr lang="en-US" b="1" dirty="0" smtClean="0">
              <a:effectLst/>
              <a:latin typeface="Aharoni" pitchFamily="2" charset="-79"/>
              <a:cs typeface="Aharoni" pitchFamily="2" charset="-79"/>
            </a:rPr>
            <a:t>, </a:t>
          </a:r>
          <a:r>
            <a:rPr lang="en-US" b="1" dirty="0" err="1" smtClean="0">
              <a:effectLst/>
              <a:latin typeface="Aharoni" pitchFamily="2" charset="-79"/>
              <a:cs typeface="Aharoni" pitchFamily="2" charset="-79"/>
            </a:rPr>
            <a:t>BeO</a:t>
          </a:r>
          <a:endParaRPr lang="ru-RU" dirty="0">
            <a:cs typeface="Aharoni" pitchFamily="2" charset="-79"/>
          </a:endParaRPr>
        </a:p>
      </dgm:t>
    </dgm:pt>
    <dgm:pt modelId="{F6942D37-7EFE-49C1-92D5-6BCBFBF8AA11}" type="parTrans" cxnId="{784DF5B7-3C11-4F21-BEFB-4C9C06C15A4A}">
      <dgm:prSet/>
      <dgm:spPr/>
      <dgm:t>
        <a:bodyPr/>
        <a:lstStyle/>
        <a:p>
          <a:endParaRPr lang="ru-RU"/>
        </a:p>
      </dgm:t>
    </dgm:pt>
    <dgm:pt modelId="{D02A9D97-2784-44BD-9BCE-9157E08D1D7E}" type="sibTrans" cxnId="{784DF5B7-3C11-4F21-BEFB-4C9C06C15A4A}">
      <dgm:prSet/>
      <dgm:spPr/>
      <dgm:t>
        <a:bodyPr/>
        <a:lstStyle/>
        <a:p>
          <a:endParaRPr lang="ru-RU"/>
        </a:p>
      </dgm:t>
    </dgm:pt>
    <dgm:pt modelId="{D756458E-6DAF-49C5-B0AA-7398A63DB44E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b="1" dirty="0" smtClean="0">
              <a:solidFill>
                <a:srgbClr val="FFFF00"/>
              </a:solidFill>
            </a:rPr>
            <a:t>Оксиды металлов   (</a:t>
          </a:r>
          <a:r>
            <a:rPr lang="ru-RU" b="1" dirty="0" err="1" smtClean="0">
              <a:solidFill>
                <a:srgbClr val="FFFF00"/>
              </a:solidFill>
            </a:rPr>
            <a:t>с.о</a:t>
          </a:r>
          <a:r>
            <a:rPr lang="ru-RU" b="1" dirty="0" smtClean="0">
              <a:solidFill>
                <a:srgbClr val="FFFF00"/>
              </a:solidFill>
            </a:rPr>
            <a:t>. +5,+6,+7)</a:t>
          </a:r>
        </a:p>
      </dgm:t>
    </dgm:pt>
    <dgm:pt modelId="{6675A1D8-8BFC-48B0-AAE1-DB208A8602ED}" type="parTrans" cxnId="{2AA1D4FA-A96B-4611-815D-950D2FAE622B}">
      <dgm:prSet/>
      <dgm:spPr/>
      <dgm:t>
        <a:bodyPr/>
        <a:lstStyle/>
        <a:p>
          <a:endParaRPr lang="ru-RU"/>
        </a:p>
      </dgm:t>
    </dgm:pt>
    <dgm:pt modelId="{830CA043-2E01-46F9-BE1D-BD15EC3BF88F}" type="sibTrans" cxnId="{2AA1D4FA-A96B-4611-815D-950D2FAE622B}">
      <dgm:prSet/>
      <dgm:spPr/>
      <dgm:t>
        <a:bodyPr/>
        <a:lstStyle/>
        <a:p>
          <a:endParaRPr lang="ru-RU"/>
        </a:p>
      </dgm:t>
    </dgm:pt>
    <dgm:pt modelId="{5351DFAD-7239-4468-9ABB-A7D276953E9F}" type="pres">
      <dgm:prSet presAssocID="{6E34C094-F255-4881-8193-E6154971E94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0240F7B-757C-44E5-B623-8EF2122AD1BC}" type="pres">
      <dgm:prSet presAssocID="{1A8D4383-AE67-43CD-AFA7-3583B898AA35}" presName="composite" presStyleCnt="0"/>
      <dgm:spPr/>
    </dgm:pt>
    <dgm:pt modelId="{D7B6C14D-4E13-4695-95D5-45EB90DA9382}" type="pres">
      <dgm:prSet presAssocID="{1A8D4383-AE67-43CD-AFA7-3583B898AA35}" presName="parentText" presStyleLbl="alignNode1" presStyleIdx="0" presStyleCnt="3" custScaleX="15740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C7DA34-C9E2-4441-AD77-0F2F35B3E0E3}" type="pres">
      <dgm:prSet presAssocID="{1A8D4383-AE67-43CD-AFA7-3583B898AA35}" presName="descendantText" presStyleLbl="alignAcc1" presStyleIdx="0" presStyleCnt="3" custScaleX="87366" custLinFactNeighborX="-1481" custLinFactNeighborY="218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391B9F-296E-40A9-A0D0-A6DE7A9F1088}" type="pres">
      <dgm:prSet presAssocID="{F9DFCD0D-3F6D-41E3-BE5A-7C717A6836DD}" presName="sp" presStyleCnt="0"/>
      <dgm:spPr/>
    </dgm:pt>
    <dgm:pt modelId="{F6E4A430-16AA-4B19-918D-B546B4668CEB}" type="pres">
      <dgm:prSet presAssocID="{20B66BA8-634A-45A7-8A84-432498B6616E}" presName="composite" presStyleCnt="0"/>
      <dgm:spPr/>
    </dgm:pt>
    <dgm:pt modelId="{059A1CA8-10CC-4B6F-B530-D2AE5B7C2F13}" type="pres">
      <dgm:prSet presAssocID="{20B66BA8-634A-45A7-8A84-432498B6616E}" presName="parentText" presStyleLbl="alignNode1" presStyleIdx="1" presStyleCnt="3" custScaleX="154600" custLinFactNeighborX="5302" custLinFactNeighborY="200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5A437F-496E-4AE6-BC77-12578BF86244}" type="pres">
      <dgm:prSet presAssocID="{20B66BA8-634A-45A7-8A84-432498B6616E}" presName="descendantText" presStyleLbl="alignAcc1" presStyleIdx="1" presStyleCnt="3" custScaleX="87476" custLinFactNeighborX="-1023" custLinFactNeighborY="-344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DDF0DB-6E05-4EC1-AEEC-6BF4F1BB6E63}" type="pres">
      <dgm:prSet presAssocID="{FBDE7DE1-17C4-4B05-96B9-F51AA2D36C72}" presName="sp" presStyleCnt="0"/>
      <dgm:spPr/>
    </dgm:pt>
    <dgm:pt modelId="{8C97D4D9-BA44-489C-8D16-3BB64266327E}" type="pres">
      <dgm:prSet presAssocID="{00A84290-0E46-49F7-AD13-85CC1FDDA8B9}" presName="composite" presStyleCnt="0"/>
      <dgm:spPr/>
    </dgm:pt>
    <dgm:pt modelId="{B5BF899E-D838-4E04-9D37-9655C52ADC2B}" type="pres">
      <dgm:prSet presAssocID="{00A84290-0E46-49F7-AD13-85CC1FDDA8B9}" presName="parentText" presStyleLbl="alignNode1" presStyleIdx="2" presStyleCnt="3" custScaleX="17179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DB6B76-F6B4-470F-9B6D-67F92CB28325}" type="pres">
      <dgm:prSet presAssocID="{00A84290-0E46-49F7-AD13-85CC1FDDA8B9}" presName="descendantText" presStyleLbl="alignAcc1" presStyleIdx="2" presStyleCnt="3" custScaleX="86801" custLinFactNeighborX="-2018" custLinFactNeighborY="399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333A73A-8115-42EF-8697-EB4E2DFF5E62}" srcId="{6E34C094-F255-4881-8193-E6154971E94D}" destId="{1A8D4383-AE67-43CD-AFA7-3583B898AA35}" srcOrd="0" destOrd="0" parTransId="{237071BC-4DD0-4330-B55C-122D707D1C50}" sibTransId="{F9DFCD0D-3F6D-41E3-BE5A-7C717A6836DD}"/>
    <dgm:cxn modelId="{BD66BBC0-15C2-4519-8E11-B958A297EE02}" type="presOf" srcId="{1A8D4383-AE67-43CD-AFA7-3583B898AA35}" destId="{D7B6C14D-4E13-4695-95D5-45EB90DA9382}" srcOrd="0" destOrd="0" presId="urn:microsoft.com/office/officeart/2005/8/layout/chevron2"/>
    <dgm:cxn modelId="{2AA1D4FA-A96B-4611-815D-950D2FAE622B}" srcId="{20B66BA8-634A-45A7-8A84-432498B6616E}" destId="{D756458E-6DAF-49C5-B0AA-7398A63DB44E}" srcOrd="1" destOrd="0" parTransId="{6675A1D8-8BFC-48B0-AAE1-DB208A8602ED}" sibTransId="{830CA043-2E01-46F9-BE1D-BD15EC3BF88F}"/>
    <dgm:cxn modelId="{E0AE82C8-272A-4CEE-9C0C-ED0938E356C1}" type="presOf" srcId="{A962A788-D026-44D2-93E8-67DDF47FF7C1}" destId="{215A437F-496E-4AE6-BC77-12578BF86244}" srcOrd="0" destOrd="0" presId="urn:microsoft.com/office/officeart/2005/8/layout/chevron2"/>
    <dgm:cxn modelId="{A1BCCB02-51FE-4AFD-94B6-01D797C1FD41}" type="presOf" srcId="{6E34C094-F255-4881-8193-E6154971E94D}" destId="{5351DFAD-7239-4468-9ABB-A7D276953E9F}" srcOrd="0" destOrd="0" presId="urn:microsoft.com/office/officeart/2005/8/layout/chevron2"/>
    <dgm:cxn modelId="{F474597C-3BAB-432A-93D1-E1B7A66B61AD}" srcId="{00A84290-0E46-49F7-AD13-85CC1FDDA8B9}" destId="{29E92E2D-FFD4-48E9-8B8F-BB9CC5583258}" srcOrd="0" destOrd="0" parTransId="{535AFFB6-FC67-48DF-9D7F-F7F8709A5E69}" sibTransId="{5AC9B39E-B7E8-4EFC-961B-096EDFF127C7}"/>
    <dgm:cxn modelId="{99097105-41A9-49A2-8E37-D42D12657459}" type="presOf" srcId="{00A84290-0E46-49F7-AD13-85CC1FDDA8B9}" destId="{B5BF899E-D838-4E04-9D37-9655C52ADC2B}" srcOrd="0" destOrd="0" presId="urn:microsoft.com/office/officeart/2005/8/layout/chevron2"/>
    <dgm:cxn modelId="{F59C50AE-AAA8-4A4C-8573-F7A1B9522F7E}" srcId="{6E34C094-F255-4881-8193-E6154971E94D}" destId="{20B66BA8-634A-45A7-8A84-432498B6616E}" srcOrd="1" destOrd="0" parTransId="{DBB54441-DB3A-4D3F-9C9D-02D9A641FEB0}" sibTransId="{FBDE7DE1-17C4-4B05-96B9-F51AA2D36C72}"/>
    <dgm:cxn modelId="{85941388-7BB3-4169-8AB8-18FD62D48E77}" type="presOf" srcId="{29E92E2D-FFD4-48E9-8B8F-BB9CC5583258}" destId="{E4DB6B76-F6B4-470F-9B6D-67F92CB28325}" srcOrd="0" destOrd="0" presId="urn:microsoft.com/office/officeart/2005/8/layout/chevron2"/>
    <dgm:cxn modelId="{1CD27845-708C-486C-8DF4-38FD44CDF697}" srcId="{20B66BA8-634A-45A7-8A84-432498B6616E}" destId="{A962A788-D026-44D2-93E8-67DDF47FF7C1}" srcOrd="0" destOrd="0" parTransId="{34D2C526-FA31-48D1-93D9-6406C80626EF}" sibTransId="{B832C379-813D-43A4-8F79-20D44516F889}"/>
    <dgm:cxn modelId="{1D984FE3-4F90-4A7F-984F-6843440A5D2A}" type="presOf" srcId="{1D4EB79C-47E9-41D3-AAD7-DC0005969C92}" destId="{215A437F-496E-4AE6-BC77-12578BF86244}" srcOrd="0" destOrd="2" presId="urn:microsoft.com/office/officeart/2005/8/layout/chevron2"/>
    <dgm:cxn modelId="{CACA965E-7E40-4FEF-9B8B-FADE84C51128}" type="presOf" srcId="{C1A87437-496A-4FD0-8317-ACBB37C8B3A1}" destId="{FAC7DA34-C9E2-4441-AD77-0F2F35B3E0E3}" srcOrd="0" destOrd="0" presId="urn:microsoft.com/office/officeart/2005/8/layout/chevron2"/>
    <dgm:cxn modelId="{A4A55542-7943-4C35-9A9E-9691E75B988A}" srcId="{1A8D4383-AE67-43CD-AFA7-3583B898AA35}" destId="{C1A87437-496A-4FD0-8317-ACBB37C8B3A1}" srcOrd="0" destOrd="0" parTransId="{901BE821-BD7F-4A70-95A5-E8B439D93CB5}" sibTransId="{82CC5687-80F7-4947-BDD2-9D53232D5793}"/>
    <dgm:cxn modelId="{4E04F250-4821-423B-B16B-F014A25345E0}" type="presOf" srcId="{D756458E-6DAF-49C5-B0AA-7398A63DB44E}" destId="{215A437F-496E-4AE6-BC77-12578BF86244}" srcOrd="0" destOrd="1" presId="urn:microsoft.com/office/officeart/2005/8/layout/chevron2"/>
    <dgm:cxn modelId="{0FFA27D0-668E-4EB3-B519-855A528029A4}" srcId="{20B66BA8-634A-45A7-8A84-432498B6616E}" destId="{1D4EB79C-47E9-41D3-AAD7-DC0005969C92}" srcOrd="2" destOrd="0" parTransId="{B4FB1A3F-BD70-4E1C-9DDA-A77E5DE1584D}" sibTransId="{EC49F26B-9246-40A0-B6FA-451CF35070FB}"/>
    <dgm:cxn modelId="{D9B2E14C-688A-49C6-96C8-51CEBECD2252}" srcId="{6E34C094-F255-4881-8193-E6154971E94D}" destId="{00A84290-0E46-49F7-AD13-85CC1FDDA8B9}" srcOrd="2" destOrd="0" parTransId="{ECAAC406-4730-42AA-A44E-B3241B1683B6}" sibTransId="{AC68DE88-B350-47DC-A490-E60F248BEE24}"/>
    <dgm:cxn modelId="{0A4919CD-5A8C-46B9-AE97-17E5B309E2ED}" type="presOf" srcId="{04C84B8E-770D-4D39-987A-8D176B2E5729}" destId="{FAC7DA34-C9E2-4441-AD77-0F2F35B3E0E3}" srcOrd="0" destOrd="1" presId="urn:microsoft.com/office/officeart/2005/8/layout/chevron2"/>
    <dgm:cxn modelId="{55B51571-8031-43F9-803D-27AFD02F2A90}" type="presOf" srcId="{20B66BA8-634A-45A7-8A84-432498B6616E}" destId="{059A1CA8-10CC-4B6F-B530-D2AE5B7C2F13}" srcOrd="0" destOrd="0" presId="urn:microsoft.com/office/officeart/2005/8/layout/chevron2"/>
    <dgm:cxn modelId="{DABB03AB-3EA4-4C79-8C40-B0CB92DD8B25}" type="presOf" srcId="{3814B336-4751-4A30-8CC2-B2491A590F60}" destId="{E4DB6B76-F6B4-470F-9B6D-67F92CB28325}" srcOrd="0" destOrd="1" presId="urn:microsoft.com/office/officeart/2005/8/layout/chevron2"/>
    <dgm:cxn modelId="{784DF5B7-3C11-4F21-BEFB-4C9C06C15A4A}" srcId="{00A84290-0E46-49F7-AD13-85CC1FDDA8B9}" destId="{3814B336-4751-4A30-8CC2-B2491A590F60}" srcOrd="1" destOrd="0" parTransId="{F6942D37-7EFE-49C1-92D5-6BCBFBF8AA11}" sibTransId="{D02A9D97-2784-44BD-9BCE-9157E08D1D7E}"/>
    <dgm:cxn modelId="{A598774D-6F35-49CE-B648-322F76CA328F}" srcId="{1A8D4383-AE67-43CD-AFA7-3583B898AA35}" destId="{04C84B8E-770D-4D39-987A-8D176B2E5729}" srcOrd="1" destOrd="0" parTransId="{2FEC044E-A0D7-4663-A798-E76CAF2301DA}" sibTransId="{39CD0043-8B98-4EBD-BE8B-F1FF35080D90}"/>
    <dgm:cxn modelId="{C293C89B-0F12-4F85-BEB6-388ED869F519}" type="presParOf" srcId="{5351DFAD-7239-4468-9ABB-A7D276953E9F}" destId="{50240F7B-757C-44E5-B623-8EF2122AD1BC}" srcOrd="0" destOrd="0" presId="urn:microsoft.com/office/officeart/2005/8/layout/chevron2"/>
    <dgm:cxn modelId="{0981EA2E-ECC0-4EE3-ADB7-9BF396A84882}" type="presParOf" srcId="{50240F7B-757C-44E5-B623-8EF2122AD1BC}" destId="{D7B6C14D-4E13-4695-95D5-45EB90DA9382}" srcOrd="0" destOrd="0" presId="urn:microsoft.com/office/officeart/2005/8/layout/chevron2"/>
    <dgm:cxn modelId="{B94D7A4A-F079-41AB-96DC-0F8054164C52}" type="presParOf" srcId="{50240F7B-757C-44E5-B623-8EF2122AD1BC}" destId="{FAC7DA34-C9E2-4441-AD77-0F2F35B3E0E3}" srcOrd="1" destOrd="0" presId="urn:microsoft.com/office/officeart/2005/8/layout/chevron2"/>
    <dgm:cxn modelId="{AD6A81F7-1C42-4E09-8120-917FC651D915}" type="presParOf" srcId="{5351DFAD-7239-4468-9ABB-A7D276953E9F}" destId="{86391B9F-296E-40A9-A0D0-A6DE7A9F1088}" srcOrd="1" destOrd="0" presId="urn:microsoft.com/office/officeart/2005/8/layout/chevron2"/>
    <dgm:cxn modelId="{F9D718E2-C21D-48C2-95F0-1659F653E04E}" type="presParOf" srcId="{5351DFAD-7239-4468-9ABB-A7D276953E9F}" destId="{F6E4A430-16AA-4B19-918D-B546B4668CEB}" srcOrd="2" destOrd="0" presId="urn:microsoft.com/office/officeart/2005/8/layout/chevron2"/>
    <dgm:cxn modelId="{ED1EE282-A0CB-4923-95E5-096B47B3F153}" type="presParOf" srcId="{F6E4A430-16AA-4B19-918D-B546B4668CEB}" destId="{059A1CA8-10CC-4B6F-B530-D2AE5B7C2F13}" srcOrd="0" destOrd="0" presId="urn:microsoft.com/office/officeart/2005/8/layout/chevron2"/>
    <dgm:cxn modelId="{68C486EE-017B-4C5F-933C-33852FF16913}" type="presParOf" srcId="{F6E4A430-16AA-4B19-918D-B546B4668CEB}" destId="{215A437F-496E-4AE6-BC77-12578BF86244}" srcOrd="1" destOrd="0" presId="urn:microsoft.com/office/officeart/2005/8/layout/chevron2"/>
    <dgm:cxn modelId="{A2CAAB0B-DE6E-44CC-96B3-CA637B239D4C}" type="presParOf" srcId="{5351DFAD-7239-4468-9ABB-A7D276953E9F}" destId="{4ADDF0DB-6E05-4EC1-AEEC-6BF4F1BB6E63}" srcOrd="3" destOrd="0" presId="urn:microsoft.com/office/officeart/2005/8/layout/chevron2"/>
    <dgm:cxn modelId="{996DC15B-E72A-4312-8B82-983C794CDFE0}" type="presParOf" srcId="{5351DFAD-7239-4468-9ABB-A7D276953E9F}" destId="{8C97D4D9-BA44-489C-8D16-3BB64266327E}" srcOrd="4" destOrd="0" presId="urn:microsoft.com/office/officeart/2005/8/layout/chevron2"/>
    <dgm:cxn modelId="{3B1F4F84-43C6-4481-B585-3FA1021A0DB0}" type="presParOf" srcId="{8C97D4D9-BA44-489C-8D16-3BB64266327E}" destId="{B5BF899E-D838-4E04-9D37-9655C52ADC2B}" srcOrd="0" destOrd="0" presId="urn:microsoft.com/office/officeart/2005/8/layout/chevron2"/>
    <dgm:cxn modelId="{2034D681-8391-4BD8-97AA-C793F1C989C1}" type="presParOf" srcId="{8C97D4D9-BA44-489C-8D16-3BB64266327E}" destId="{E4DB6B76-F6B4-470F-9B6D-67F92CB283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801E99-FA6F-4E97-BB33-B52C6422D1EC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66AE705D-D21C-4499-BD81-242780954202}" type="pres">
      <dgm:prSet presAssocID="{D5801E99-FA6F-4E97-BB33-B52C6422D1E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F0B6A85F-7594-43DE-A47A-D3995BA02CF9}" type="presOf" srcId="{D5801E99-FA6F-4E97-BB33-B52C6422D1EC}" destId="{66AE705D-D21C-4499-BD81-24278095420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5072FB-9A91-403B-A9FE-28AFC23DBA7A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EAE3052-301F-4270-9586-0E0100521756}">
      <dgm:prSet phldrT="[Текст]" custT="1"/>
      <dgm:spPr/>
      <dgm:t>
        <a:bodyPr/>
        <a:lstStyle/>
        <a:p>
          <a:pPr algn="ctr"/>
          <a:r>
            <a:rPr lang="ru-RU" sz="3200" dirty="0" smtClean="0">
              <a:solidFill>
                <a:srgbClr val="FF0000"/>
              </a:solidFill>
              <a:latin typeface="Arial Black" pitchFamily="34" charset="0"/>
            </a:rPr>
            <a:t>ЭО </a:t>
          </a:r>
          <a:r>
            <a:rPr lang="ru-RU" sz="2800" dirty="0" smtClean="0">
              <a:solidFill>
                <a:srgbClr val="FF0000"/>
              </a:solidFill>
              <a:latin typeface="Arial Black" pitchFamily="34" charset="0"/>
            </a:rPr>
            <a:t>(+2)</a:t>
          </a:r>
        </a:p>
        <a:p>
          <a:pPr algn="ctr"/>
          <a:r>
            <a:rPr lang="en-US" sz="2400" dirty="0" err="1" smtClean="0">
              <a:solidFill>
                <a:schemeClr val="bg1"/>
              </a:solidFill>
              <a:latin typeface="Arial Black" pitchFamily="34" charset="0"/>
            </a:rPr>
            <a:t>BeO</a:t>
          </a:r>
          <a:r>
            <a:rPr lang="ru-RU" sz="2400" dirty="0" smtClean="0">
              <a:solidFill>
                <a:schemeClr val="bg1"/>
              </a:solidFill>
              <a:latin typeface="Arial Black" pitchFamily="34" charset="0"/>
            </a:rPr>
            <a:t>,</a:t>
          </a:r>
          <a:r>
            <a:rPr lang="en-US" sz="2400" dirty="0" err="1" smtClean="0">
              <a:solidFill>
                <a:schemeClr val="bg1"/>
              </a:solidFill>
              <a:latin typeface="Arial Black" pitchFamily="34" charset="0"/>
            </a:rPr>
            <a:t>Zno</a:t>
          </a:r>
          <a:r>
            <a:rPr lang="ru-RU" sz="2400" dirty="0" smtClean="0">
              <a:solidFill>
                <a:schemeClr val="bg1"/>
              </a:solidFill>
              <a:latin typeface="Arial Black" pitchFamily="34" charset="0"/>
            </a:rPr>
            <a:t>, </a:t>
          </a:r>
          <a:r>
            <a:rPr lang="en-US" sz="2400" dirty="0" err="1" smtClean="0">
              <a:solidFill>
                <a:schemeClr val="bg1"/>
              </a:solidFill>
              <a:latin typeface="Arial Black" pitchFamily="34" charset="0"/>
            </a:rPr>
            <a:t>PbO</a:t>
          </a:r>
          <a:r>
            <a:rPr lang="ru-RU" sz="2400" dirty="0" smtClean="0">
              <a:solidFill>
                <a:schemeClr val="bg1"/>
              </a:solidFill>
              <a:latin typeface="Arial Black" pitchFamily="34" charset="0"/>
            </a:rPr>
            <a:t>, </a:t>
          </a:r>
          <a:r>
            <a:rPr lang="en-US" sz="2400" dirty="0" err="1" smtClean="0">
              <a:solidFill>
                <a:schemeClr val="bg1"/>
              </a:solidFill>
              <a:latin typeface="Arial Black" pitchFamily="34" charset="0"/>
            </a:rPr>
            <a:t>SnO</a:t>
          </a:r>
          <a:endParaRPr lang="ru-RU" sz="2400" dirty="0">
            <a:solidFill>
              <a:schemeClr val="bg1"/>
            </a:solidFill>
            <a:latin typeface="Arial Black" pitchFamily="34" charset="0"/>
          </a:endParaRPr>
        </a:p>
      </dgm:t>
    </dgm:pt>
    <dgm:pt modelId="{60745150-4B19-4F28-863B-A9F20EA4D6E8}" type="parTrans" cxnId="{6C914018-B49E-4D84-9A84-B72CF914AC77}">
      <dgm:prSet/>
      <dgm:spPr/>
      <dgm:t>
        <a:bodyPr/>
        <a:lstStyle/>
        <a:p>
          <a:endParaRPr lang="ru-RU"/>
        </a:p>
      </dgm:t>
    </dgm:pt>
    <dgm:pt modelId="{FEFAB78B-2F80-4AA3-B8F0-087614ED751A}" type="sibTrans" cxnId="{6C914018-B49E-4D84-9A84-B72CF914AC77}">
      <dgm:prSet/>
      <dgm:spPr/>
      <dgm:t>
        <a:bodyPr/>
        <a:lstStyle/>
        <a:p>
          <a:endParaRPr lang="ru-RU"/>
        </a:p>
      </dgm:t>
    </dgm:pt>
    <dgm:pt modelId="{9416DE07-3412-46AF-979D-AB3724A96354}">
      <dgm:prSet phldrT="[Текст]" custT="1"/>
      <dgm:spPr/>
      <dgm:t>
        <a:bodyPr/>
        <a:lstStyle/>
        <a:p>
          <a:r>
            <a:rPr lang="ru-RU" sz="2400" b="1" dirty="0" smtClean="0"/>
            <a:t>Кислотная форма – </a:t>
          </a:r>
          <a:r>
            <a:rPr lang="ru-RU" sz="2400" b="1" dirty="0" smtClean="0">
              <a:solidFill>
                <a:srgbClr val="FF0000"/>
              </a:solidFill>
            </a:rPr>
            <a:t>Н</a:t>
          </a:r>
          <a:r>
            <a:rPr lang="ru-RU" sz="2400" b="1" baseline="-2000" dirty="0" smtClean="0">
              <a:solidFill>
                <a:srgbClr val="FF0000"/>
              </a:solidFill>
            </a:rPr>
            <a:t>2</a:t>
          </a:r>
          <a:r>
            <a:rPr lang="ru-RU" sz="2400" b="1" dirty="0" smtClean="0">
              <a:solidFill>
                <a:srgbClr val="FF0000"/>
              </a:solidFill>
            </a:rPr>
            <a:t>ЭО</a:t>
          </a:r>
          <a:r>
            <a:rPr lang="ru-RU" sz="2400" b="1" baseline="-2000" dirty="0" smtClean="0">
              <a:solidFill>
                <a:srgbClr val="FF0000"/>
              </a:solidFill>
            </a:rPr>
            <a:t>2</a:t>
          </a:r>
          <a:endParaRPr lang="ru-RU" sz="2400" b="1" baseline="-2000" dirty="0">
            <a:solidFill>
              <a:srgbClr val="FF0000"/>
            </a:solidFill>
          </a:endParaRPr>
        </a:p>
      </dgm:t>
    </dgm:pt>
    <dgm:pt modelId="{95BB2D3B-7248-4593-A3CB-075577A40897}" type="parTrans" cxnId="{24ACA49B-426C-40E3-940B-6EECDCDF454B}">
      <dgm:prSet/>
      <dgm:spPr/>
      <dgm:t>
        <a:bodyPr/>
        <a:lstStyle/>
        <a:p>
          <a:endParaRPr lang="ru-RU"/>
        </a:p>
      </dgm:t>
    </dgm:pt>
    <dgm:pt modelId="{AB93882D-DA2A-4836-872F-558CBA6C9B5B}" type="sibTrans" cxnId="{24ACA49B-426C-40E3-940B-6EECDCDF454B}">
      <dgm:prSet/>
      <dgm:spPr/>
      <dgm:t>
        <a:bodyPr/>
        <a:lstStyle/>
        <a:p>
          <a:endParaRPr lang="ru-RU"/>
        </a:p>
      </dgm:t>
    </dgm:pt>
    <dgm:pt modelId="{20CE77CE-694A-4CFF-9A48-DAF5144CF8AE}">
      <dgm:prSet phldrT="[Текст]" custT="1"/>
      <dgm:spPr/>
      <dgm:t>
        <a:bodyPr/>
        <a:lstStyle/>
        <a:p>
          <a:r>
            <a:rPr lang="ru-RU" sz="2400" b="1" dirty="0" smtClean="0">
              <a:solidFill>
                <a:srgbClr val="0070C0"/>
              </a:solidFill>
            </a:rPr>
            <a:t>Основная форма – Э(ОН)</a:t>
          </a:r>
          <a:r>
            <a:rPr lang="ru-RU" sz="2400" b="1" baseline="-2000" dirty="0" smtClean="0">
              <a:solidFill>
                <a:srgbClr val="0070C0"/>
              </a:solidFill>
            </a:rPr>
            <a:t>2</a:t>
          </a:r>
          <a:endParaRPr lang="ru-RU" sz="2400" b="1" baseline="-2000" dirty="0">
            <a:solidFill>
              <a:srgbClr val="0070C0"/>
            </a:solidFill>
          </a:endParaRPr>
        </a:p>
      </dgm:t>
    </dgm:pt>
    <dgm:pt modelId="{F7E08010-DA3C-4E2A-9AC6-72791FF410A8}" type="parTrans" cxnId="{CA6B8129-141D-46E6-9F41-2D51AA25E6CB}">
      <dgm:prSet/>
      <dgm:spPr/>
      <dgm:t>
        <a:bodyPr/>
        <a:lstStyle/>
        <a:p>
          <a:endParaRPr lang="ru-RU"/>
        </a:p>
      </dgm:t>
    </dgm:pt>
    <dgm:pt modelId="{BCB306C8-CF75-4925-BC35-2D9CA9C3B4F3}" type="sibTrans" cxnId="{CA6B8129-141D-46E6-9F41-2D51AA25E6CB}">
      <dgm:prSet/>
      <dgm:spPr/>
      <dgm:t>
        <a:bodyPr/>
        <a:lstStyle/>
        <a:p>
          <a:endParaRPr lang="ru-RU"/>
        </a:p>
      </dgm:t>
    </dgm:pt>
    <dgm:pt modelId="{F71A948F-D10F-43FC-B5B8-2A3D596FDCED}">
      <dgm:prSet phldrT="[Текст]" custT="1"/>
      <dgm:spPr/>
      <dgm:t>
        <a:bodyPr/>
        <a:lstStyle/>
        <a:p>
          <a:r>
            <a:rPr lang="ru-RU" sz="3200" dirty="0" smtClean="0">
              <a:solidFill>
                <a:srgbClr val="FF0000"/>
              </a:solidFill>
              <a:latin typeface="Arial Black" pitchFamily="34" charset="0"/>
            </a:rPr>
            <a:t>Э</a:t>
          </a:r>
          <a:r>
            <a:rPr lang="ru-RU" sz="3200" baseline="-2000" dirty="0" smtClean="0">
              <a:solidFill>
                <a:srgbClr val="FF0000"/>
              </a:solidFill>
              <a:latin typeface="Arial Black" pitchFamily="34" charset="0"/>
            </a:rPr>
            <a:t>2</a:t>
          </a:r>
          <a:r>
            <a:rPr lang="ru-RU" sz="3200" dirty="0" smtClean="0">
              <a:solidFill>
                <a:srgbClr val="FF0000"/>
              </a:solidFill>
              <a:latin typeface="Arial Black" pitchFamily="34" charset="0"/>
            </a:rPr>
            <a:t>О</a:t>
          </a:r>
          <a:r>
            <a:rPr lang="ru-RU" sz="3200" baseline="-2000" dirty="0" smtClean="0">
              <a:solidFill>
                <a:srgbClr val="FF0000"/>
              </a:solidFill>
              <a:latin typeface="Arial Black" pitchFamily="34" charset="0"/>
            </a:rPr>
            <a:t>3</a:t>
          </a:r>
          <a:r>
            <a:rPr lang="ru-RU" sz="2800" baseline="0" dirty="0" smtClean="0">
              <a:solidFill>
                <a:srgbClr val="FF0000"/>
              </a:solidFill>
              <a:latin typeface="Arial Black" pitchFamily="34" charset="0"/>
            </a:rPr>
            <a:t>(+3)</a:t>
          </a:r>
        </a:p>
        <a:p>
          <a:r>
            <a:rPr lang="en-US" sz="2400" baseline="0" dirty="0" smtClean="0">
              <a:solidFill>
                <a:schemeClr val="bg1"/>
              </a:solidFill>
              <a:latin typeface="Arial Black" pitchFamily="34" charset="0"/>
            </a:rPr>
            <a:t>Al</a:t>
          </a:r>
          <a:r>
            <a:rPr lang="en-US" sz="24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r>
            <a:rPr lang="en-US" sz="2400" baseline="0" dirty="0" smtClean="0">
              <a:solidFill>
                <a:schemeClr val="bg1"/>
              </a:solidFill>
              <a:latin typeface="Arial Black" pitchFamily="34" charset="0"/>
            </a:rPr>
            <a:t>O</a:t>
          </a:r>
          <a:r>
            <a:rPr lang="en-US" sz="2400" baseline="-2000" dirty="0" smtClean="0">
              <a:solidFill>
                <a:schemeClr val="bg1"/>
              </a:solidFill>
              <a:latin typeface="Arial Black" pitchFamily="34" charset="0"/>
            </a:rPr>
            <a:t>3</a:t>
          </a:r>
          <a:r>
            <a:rPr lang="ru-RU" sz="2400" baseline="0" dirty="0" smtClean="0">
              <a:solidFill>
                <a:schemeClr val="bg1"/>
              </a:solidFill>
              <a:latin typeface="Arial Black" pitchFamily="34" charset="0"/>
            </a:rPr>
            <a:t>, </a:t>
          </a:r>
          <a:r>
            <a:rPr lang="en-US" sz="2400" baseline="0" dirty="0" smtClean="0">
              <a:solidFill>
                <a:schemeClr val="bg1"/>
              </a:solidFill>
              <a:latin typeface="Arial Black" pitchFamily="34" charset="0"/>
            </a:rPr>
            <a:t>Cr</a:t>
          </a:r>
          <a:r>
            <a:rPr lang="en-US" sz="24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r>
            <a:rPr lang="en-US" sz="2400" baseline="0" dirty="0" smtClean="0">
              <a:solidFill>
                <a:schemeClr val="bg1"/>
              </a:solidFill>
              <a:latin typeface="Arial Black" pitchFamily="34" charset="0"/>
            </a:rPr>
            <a:t>O</a:t>
          </a:r>
          <a:r>
            <a:rPr lang="en-US" sz="2400" baseline="-2000" dirty="0" smtClean="0">
              <a:solidFill>
                <a:schemeClr val="bg1"/>
              </a:solidFill>
              <a:latin typeface="Arial Black" pitchFamily="34" charset="0"/>
            </a:rPr>
            <a:t>3</a:t>
          </a:r>
          <a:r>
            <a:rPr lang="ru-RU" sz="2400" baseline="0" dirty="0" smtClean="0">
              <a:solidFill>
                <a:schemeClr val="bg1"/>
              </a:solidFill>
              <a:latin typeface="Arial Black" pitchFamily="34" charset="0"/>
            </a:rPr>
            <a:t>,</a:t>
          </a:r>
          <a:r>
            <a:rPr lang="en-US" sz="2400" baseline="0" dirty="0" smtClean="0">
              <a:solidFill>
                <a:schemeClr val="bg1"/>
              </a:solidFill>
              <a:latin typeface="Arial Black" pitchFamily="34" charset="0"/>
            </a:rPr>
            <a:t>In</a:t>
          </a:r>
          <a:r>
            <a:rPr lang="en-US" sz="24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r>
            <a:rPr lang="en-US" sz="2400" baseline="0" dirty="0" smtClean="0">
              <a:solidFill>
                <a:schemeClr val="bg1"/>
              </a:solidFill>
              <a:latin typeface="Arial Black" pitchFamily="34" charset="0"/>
            </a:rPr>
            <a:t>O</a:t>
          </a:r>
          <a:r>
            <a:rPr lang="en-US" sz="2400" baseline="-2000" dirty="0" smtClean="0">
              <a:solidFill>
                <a:schemeClr val="bg1"/>
              </a:solidFill>
              <a:latin typeface="Arial Black" pitchFamily="34" charset="0"/>
            </a:rPr>
            <a:t>3</a:t>
          </a:r>
          <a:endParaRPr lang="ru-RU" sz="2400" baseline="-2000" dirty="0" smtClean="0">
            <a:solidFill>
              <a:schemeClr val="bg1"/>
            </a:solidFill>
            <a:latin typeface="Arial Black" pitchFamily="34" charset="0"/>
          </a:endParaRPr>
        </a:p>
      </dgm:t>
    </dgm:pt>
    <dgm:pt modelId="{AAC7675F-D12C-4ED4-986E-155C2A3C614A}" type="parTrans" cxnId="{3C0B85E8-1EB6-4E88-94FC-0A00E135D49A}">
      <dgm:prSet/>
      <dgm:spPr/>
      <dgm:t>
        <a:bodyPr/>
        <a:lstStyle/>
        <a:p>
          <a:endParaRPr lang="ru-RU"/>
        </a:p>
      </dgm:t>
    </dgm:pt>
    <dgm:pt modelId="{923E5CD5-4134-4C43-8AB0-255765C4A1C0}" type="sibTrans" cxnId="{3C0B85E8-1EB6-4E88-94FC-0A00E135D49A}">
      <dgm:prSet/>
      <dgm:spPr/>
      <dgm:t>
        <a:bodyPr/>
        <a:lstStyle/>
        <a:p>
          <a:endParaRPr lang="ru-RU"/>
        </a:p>
      </dgm:t>
    </dgm:pt>
    <dgm:pt modelId="{29F00149-3472-4CAA-93F6-B7730160E85B}">
      <dgm:prSet phldrT="[Текст]" custT="1"/>
      <dgm:spPr/>
      <dgm:t>
        <a:bodyPr/>
        <a:lstStyle/>
        <a:p>
          <a:r>
            <a:rPr lang="ru-RU" sz="2400" b="1" dirty="0" smtClean="0"/>
            <a:t>Кислотная </a:t>
          </a:r>
          <a:r>
            <a:rPr lang="ru-RU" sz="2400" b="1" dirty="0" err="1" smtClean="0"/>
            <a:t>ортоформа</a:t>
          </a:r>
          <a:r>
            <a:rPr lang="ru-RU" sz="2400" b="1" dirty="0" smtClean="0"/>
            <a:t>- </a:t>
          </a:r>
          <a:r>
            <a:rPr lang="ru-RU" sz="2400" b="1" dirty="0" smtClean="0">
              <a:solidFill>
                <a:srgbClr val="FF0000"/>
              </a:solidFill>
            </a:rPr>
            <a:t>Н</a:t>
          </a:r>
          <a:r>
            <a:rPr lang="ru-RU" sz="2400" b="1" baseline="-2000" dirty="0" smtClean="0">
              <a:solidFill>
                <a:srgbClr val="FF0000"/>
              </a:solidFill>
            </a:rPr>
            <a:t>3</a:t>
          </a:r>
          <a:r>
            <a:rPr lang="ru-RU" sz="2400" b="1" dirty="0" smtClean="0">
              <a:solidFill>
                <a:srgbClr val="FF0000"/>
              </a:solidFill>
            </a:rPr>
            <a:t>ЭО</a:t>
          </a:r>
          <a:r>
            <a:rPr lang="ru-RU" sz="2400" b="1" baseline="-2000" dirty="0" smtClean="0">
              <a:solidFill>
                <a:srgbClr val="FF0000"/>
              </a:solidFill>
            </a:rPr>
            <a:t>3</a:t>
          </a:r>
          <a:endParaRPr lang="ru-RU" sz="2400" b="1" baseline="-2000" dirty="0">
            <a:solidFill>
              <a:srgbClr val="FF0000"/>
            </a:solidFill>
          </a:endParaRPr>
        </a:p>
      </dgm:t>
    </dgm:pt>
    <dgm:pt modelId="{964C7BFA-0BA6-49EC-91F4-9C472E0268A8}" type="parTrans" cxnId="{75D1ADB9-7FC5-468C-92F4-855BDB967B75}">
      <dgm:prSet/>
      <dgm:spPr/>
      <dgm:t>
        <a:bodyPr/>
        <a:lstStyle/>
        <a:p>
          <a:endParaRPr lang="ru-RU"/>
        </a:p>
      </dgm:t>
    </dgm:pt>
    <dgm:pt modelId="{C9B54ABE-28A0-4D19-AF0E-FAE489934D56}" type="sibTrans" cxnId="{75D1ADB9-7FC5-468C-92F4-855BDB967B75}">
      <dgm:prSet/>
      <dgm:spPr/>
      <dgm:t>
        <a:bodyPr/>
        <a:lstStyle/>
        <a:p>
          <a:endParaRPr lang="ru-RU"/>
        </a:p>
      </dgm:t>
    </dgm:pt>
    <dgm:pt modelId="{3227B556-73B3-483D-9EDF-23507FDF17F8}">
      <dgm:prSet phldrT="[Текст]" custT="1"/>
      <dgm:spPr/>
      <dgm:t>
        <a:bodyPr/>
        <a:lstStyle/>
        <a:p>
          <a:r>
            <a:rPr lang="ru-RU" sz="2400" b="1" dirty="0" smtClean="0">
              <a:solidFill>
                <a:srgbClr val="0070C0"/>
              </a:solidFill>
            </a:rPr>
            <a:t>Основная форма – Э(ОН)</a:t>
          </a:r>
          <a:r>
            <a:rPr lang="ru-RU" sz="2400" b="1" baseline="-2000" dirty="0" smtClean="0">
              <a:solidFill>
                <a:srgbClr val="0070C0"/>
              </a:solidFill>
            </a:rPr>
            <a:t>3</a:t>
          </a:r>
          <a:r>
            <a:rPr lang="ru-RU" sz="2400" b="1" dirty="0" smtClean="0">
              <a:solidFill>
                <a:srgbClr val="0070C0"/>
              </a:solidFill>
            </a:rPr>
            <a:t> </a:t>
          </a:r>
          <a:endParaRPr lang="ru-RU" sz="2400" b="1" dirty="0">
            <a:solidFill>
              <a:srgbClr val="0070C0"/>
            </a:solidFill>
          </a:endParaRPr>
        </a:p>
      </dgm:t>
    </dgm:pt>
    <dgm:pt modelId="{1E96E01E-E4C4-4AA2-8C55-CB1AD25C17F8}" type="parTrans" cxnId="{16CA7033-7F08-4BED-9DC1-95977DFFC29A}">
      <dgm:prSet/>
      <dgm:spPr/>
      <dgm:t>
        <a:bodyPr/>
        <a:lstStyle/>
        <a:p>
          <a:endParaRPr lang="ru-RU"/>
        </a:p>
      </dgm:t>
    </dgm:pt>
    <dgm:pt modelId="{94E83792-F989-4C2F-A933-A2ACFBDFBE39}" type="sibTrans" cxnId="{16CA7033-7F08-4BED-9DC1-95977DFFC29A}">
      <dgm:prSet/>
      <dgm:spPr/>
      <dgm:t>
        <a:bodyPr/>
        <a:lstStyle/>
        <a:p>
          <a:endParaRPr lang="ru-RU"/>
        </a:p>
      </dgm:t>
    </dgm:pt>
    <dgm:pt modelId="{C1EE81FA-5924-42DD-B2E6-0AF7159854CA}">
      <dgm:prSet phldrT="[Текст]" custT="1"/>
      <dgm:spPr/>
      <dgm:t>
        <a:bodyPr/>
        <a:lstStyle/>
        <a:p>
          <a:r>
            <a:rPr lang="ru-RU" sz="3200" dirty="0" smtClean="0">
              <a:solidFill>
                <a:srgbClr val="FF0000"/>
              </a:solidFill>
              <a:latin typeface="Arial Black" pitchFamily="34" charset="0"/>
            </a:rPr>
            <a:t>ЭО</a:t>
          </a:r>
          <a:r>
            <a:rPr lang="ru-RU" sz="3200" baseline="-2000" dirty="0" smtClean="0">
              <a:solidFill>
                <a:srgbClr val="FF0000"/>
              </a:solidFill>
              <a:latin typeface="Arial Black" pitchFamily="34" charset="0"/>
            </a:rPr>
            <a:t>2</a:t>
          </a:r>
          <a:r>
            <a:rPr lang="ru-RU" sz="2800" baseline="0" dirty="0" smtClean="0">
              <a:solidFill>
                <a:srgbClr val="FF0000"/>
              </a:solidFill>
              <a:latin typeface="Arial Black" pitchFamily="34" charset="0"/>
            </a:rPr>
            <a:t>(+4)</a:t>
          </a:r>
        </a:p>
        <a:p>
          <a:r>
            <a:rPr lang="en-US" sz="2400" baseline="0" dirty="0" smtClean="0">
              <a:solidFill>
                <a:schemeClr val="bg1"/>
              </a:solidFill>
              <a:latin typeface="Arial Black" pitchFamily="34" charset="0"/>
            </a:rPr>
            <a:t>SnO</a:t>
          </a:r>
          <a:r>
            <a:rPr lang="en-US" sz="24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r>
            <a:rPr lang="ru-RU" sz="2400" baseline="0" dirty="0" smtClean="0">
              <a:solidFill>
                <a:schemeClr val="bg1"/>
              </a:solidFill>
              <a:latin typeface="Arial Black" pitchFamily="34" charset="0"/>
            </a:rPr>
            <a:t>,</a:t>
          </a:r>
          <a:r>
            <a:rPr lang="en-US" sz="2400" baseline="0" dirty="0" smtClean="0">
              <a:solidFill>
                <a:schemeClr val="bg1"/>
              </a:solidFill>
              <a:latin typeface="Arial Black" pitchFamily="34" charset="0"/>
            </a:rPr>
            <a:t>PbO</a:t>
          </a:r>
          <a:r>
            <a:rPr lang="en-US" sz="24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r>
            <a:rPr lang="ru-RU" sz="2400" baseline="0" dirty="0" smtClean="0">
              <a:solidFill>
                <a:schemeClr val="bg1"/>
              </a:solidFill>
              <a:latin typeface="Arial Black" pitchFamily="34" charset="0"/>
            </a:rPr>
            <a:t>, </a:t>
          </a:r>
          <a:r>
            <a:rPr lang="en-US" sz="2400" baseline="0" dirty="0" smtClean="0">
              <a:solidFill>
                <a:schemeClr val="bg1"/>
              </a:solidFill>
              <a:latin typeface="Arial Black" pitchFamily="34" charset="0"/>
            </a:rPr>
            <a:t>TiO</a:t>
          </a:r>
          <a:r>
            <a:rPr lang="en-US" sz="24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endParaRPr lang="ru-RU" sz="2400" baseline="-2000" dirty="0">
            <a:solidFill>
              <a:schemeClr val="bg1"/>
            </a:solidFill>
            <a:latin typeface="Arial Black" pitchFamily="34" charset="0"/>
          </a:endParaRPr>
        </a:p>
      </dgm:t>
    </dgm:pt>
    <dgm:pt modelId="{C809341A-6FED-44D9-8002-4F73147314C3}" type="parTrans" cxnId="{5F664FC6-325F-435A-AE1B-F4007F5663C9}">
      <dgm:prSet/>
      <dgm:spPr/>
      <dgm:t>
        <a:bodyPr/>
        <a:lstStyle/>
        <a:p>
          <a:endParaRPr lang="ru-RU"/>
        </a:p>
      </dgm:t>
    </dgm:pt>
    <dgm:pt modelId="{8BAFC9E0-0602-4B83-90DF-182497D4C072}" type="sibTrans" cxnId="{5F664FC6-325F-435A-AE1B-F4007F5663C9}">
      <dgm:prSet/>
      <dgm:spPr/>
      <dgm:t>
        <a:bodyPr/>
        <a:lstStyle/>
        <a:p>
          <a:endParaRPr lang="ru-RU"/>
        </a:p>
      </dgm:t>
    </dgm:pt>
    <dgm:pt modelId="{1A809E07-2905-438C-BB85-581B8BAD8F58}">
      <dgm:prSet phldrT="[Текст]" custT="1"/>
      <dgm:spPr/>
      <dgm:t>
        <a:bodyPr/>
        <a:lstStyle/>
        <a:p>
          <a:r>
            <a:rPr lang="ru-RU" sz="2400" b="1" dirty="0" smtClean="0"/>
            <a:t>Кислотная </a:t>
          </a:r>
          <a:r>
            <a:rPr lang="ru-RU" sz="2400" b="1" dirty="0" err="1" smtClean="0"/>
            <a:t>ортоформа</a:t>
          </a:r>
          <a:r>
            <a:rPr lang="ru-RU" sz="2400" b="1" dirty="0" smtClean="0"/>
            <a:t> – </a:t>
          </a:r>
          <a:r>
            <a:rPr lang="ru-RU" sz="2400" b="1" dirty="0" smtClean="0">
              <a:solidFill>
                <a:srgbClr val="FF0000"/>
              </a:solidFill>
            </a:rPr>
            <a:t>Н</a:t>
          </a:r>
          <a:r>
            <a:rPr lang="ru-RU" sz="2400" b="1" baseline="-2000" dirty="0" smtClean="0">
              <a:solidFill>
                <a:srgbClr val="FF0000"/>
              </a:solidFill>
            </a:rPr>
            <a:t>4</a:t>
          </a:r>
          <a:r>
            <a:rPr lang="ru-RU" sz="2400" b="1" dirty="0" smtClean="0">
              <a:solidFill>
                <a:srgbClr val="FF0000"/>
              </a:solidFill>
            </a:rPr>
            <a:t>ЭО</a:t>
          </a:r>
          <a:r>
            <a:rPr lang="ru-RU" sz="2400" b="1" baseline="-2000" dirty="0" smtClean="0">
              <a:solidFill>
                <a:srgbClr val="FF0000"/>
              </a:solidFill>
            </a:rPr>
            <a:t>4</a:t>
          </a:r>
          <a:endParaRPr lang="ru-RU" sz="2400" b="1" baseline="-2000" dirty="0">
            <a:solidFill>
              <a:srgbClr val="FF0000"/>
            </a:solidFill>
          </a:endParaRPr>
        </a:p>
      </dgm:t>
    </dgm:pt>
    <dgm:pt modelId="{8548631A-2FCB-402B-A3B6-DF7A86BD3179}" type="parTrans" cxnId="{540BDBD3-EDD2-45D6-AB79-4C1F8F37A7B4}">
      <dgm:prSet/>
      <dgm:spPr/>
      <dgm:t>
        <a:bodyPr/>
        <a:lstStyle/>
        <a:p>
          <a:endParaRPr lang="ru-RU"/>
        </a:p>
      </dgm:t>
    </dgm:pt>
    <dgm:pt modelId="{CFE36BC6-5E5E-4F36-B9E3-019C72F6F202}" type="sibTrans" cxnId="{540BDBD3-EDD2-45D6-AB79-4C1F8F37A7B4}">
      <dgm:prSet/>
      <dgm:spPr/>
      <dgm:t>
        <a:bodyPr/>
        <a:lstStyle/>
        <a:p>
          <a:endParaRPr lang="ru-RU"/>
        </a:p>
      </dgm:t>
    </dgm:pt>
    <dgm:pt modelId="{95EECD96-92D3-4DC2-9A45-79CDDB9742EA}">
      <dgm:prSet phldrT="[Текст]" custT="1"/>
      <dgm:spPr/>
      <dgm:t>
        <a:bodyPr/>
        <a:lstStyle/>
        <a:p>
          <a:r>
            <a:rPr lang="ru-RU" sz="2400" b="1" dirty="0" smtClean="0">
              <a:solidFill>
                <a:srgbClr val="0070C0"/>
              </a:solidFill>
            </a:rPr>
            <a:t>Основная форма –Э(ОН)</a:t>
          </a:r>
          <a:r>
            <a:rPr lang="ru-RU" sz="2400" b="1" baseline="-2000" dirty="0" smtClean="0">
              <a:solidFill>
                <a:srgbClr val="0070C0"/>
              </a:solidFill>
            </a:rPr>
            <a:t>4</a:t>
          </a:r>
          <a:r>
            <a:rPr lang="ru-RU" sz="2400" b="1" dirty="0" smtClean="0">
              <a:solidFill>
                <a:srgbClr val="0070C0"/>
              </a:solidFill>
            </a:rPr>
            <a:t>                          </a:t>
          </a:r>
          <a:endParaRPr lang="ru-RU" sz="2000" b="1" baseline="-2000" dirty="0">
            <a:solidFill>
              <a:srgbClr val="0070C0"/>
            </a:solidFill>
          </a:endParaRPr>
        </a:p>
      </dgm:t>
    </dgm:pt>
    <dgm:pt modelId="{D6D1E4DE-73AF-463F-8C47-9A3DA196FC83}" type="parTrans" cxnId="{8A3DB505-5E8F-4BC9-B986-2E7D5349EA56}">
      <dgm:prSet/>
      <dgm:spPr/>
      <dgm:t>
        <a:bodyPr/>
        <a:lstStyle/>
        <a:p>
          <a:endParaRPr lang="ru-RU"/>
        </a:p>
      </dgm:t>
    </dgm:pt>
    <dgm:pt modelId="{C1F4DF08-1A03-455F-B848-6BFB53E0F302}" type="sibTrans" cxnId="{8A3DB505-5E8F-4BC9-B986-2E7D5349EA56}">
      <dgm:prSet/>
      <dgm:spPr/>
      <dgm:t>
        <a:bodyPr/>
        <a:lstStyle/>
        <a:p>
          <a:endParaRPr lang="ru-RU"/>
        </a:p>
      </dgm:t>
    </dgm:pt>
    <dgm:pt modelId="{A63505AE-C7CA-43E1-A572-5B33CE9F5253}">
      <dgm:prSet phldrT="[Текст]" custT="1"/>
      <dgm:spPr/>
      <dgm:t>
        <a:bodyPr/>
        <a:lstStyle/>
        <a:p>
          <a:r>
            <a:rPr lang="ru-RU" sz="2400" b="1" baseline="0" dirty="0" smtClean="0"/>
            <a:t>Кислотная </a:t>
          </a:r>
          <a:r>
            <a:rPr lang="ru-RU" sz="2400" b="1" baseline="0" dirty="0" err="1" smtClean="0"/>
            <a:t>метаформа</a:t>
          </a:r>
          <a:r>
            <a:rPr lang="ru-RU" sz="2400" b="1" baseline="0" dirty="0" smtClean="0"/>
            <a:t> – </a:t>
          </a:r>
          <a:r>
            <a:rPr lang="ru-RU" sz="2400" b="1" baseline="0" dirty="0" smtClean="0">
              <a:solidFill>
                <a:srgbClr val="FF0000"/>
              </a:solidFill>
            </a:rPr>
            <a:t>НЭО</a:t>
          </a:r>
          <a:r>
            <a:rPr lang="ru-RU" sz="2400" b="1" baseline="-2000" dirty="0" smtClean="0">
              <a:solidFill>
                <a:srgbClr val="FF0000"/>
              </a:solidFill>
            </a:rPr>
            <a:t>2</a:t>
          </a:r>
          <a:endParaRPr lang="ru-RU" sz="2400" b="1" baseline="-2000" dirty="0">
            <a:solidFill>
              <a:srgbClr val="FF0000"/>
            </a:solidFill>
          </a:endParaRPr>
        </a:p>
      </dgm:t>
    </dgm:pt>
    <dgm:pt modelId="{96614DBC-2C9E-4914-AD5E-B4BB5386EB44}" type="parTrans" cxnId="{D4632895-1C25-45CE-8589-BA83C19DBD03}">
      <dgm:prSet/>
      <dgm:spPr/>
      <dgm:t>
        <a:bodyPr/>
        <a:lstStyle/>
        <a:p>
          <a:endParaRPr lang="ru-RU"/>
        </a:p>
      </dgm:t>
    </dgm:pt>
    <dgm:pt modelId="{2E4EAABB-3358-453C-B9F5-F0E8DB2C592B}" type="sibTrans" cxnId="{D4632895-1C25-45CE-8589-BA83C19DBD03}">
      <dgm:prSet/>
      <dgm:spPr/>
      <dgm:t>
        <a:bodyPr/>
        <a:lstStyle/>
        <a:p>
          <a:endParaRPr lang="ru-RU"/>
        </a:p>
      </dgm:t>
    </dgm:pt>
    <dgm:pt modelId="{8708487C-4A68-40B5-937C-4230EAA6D7CE}">
      <dgm:prSet phldrT="[Текст]" custT="1"/>
      <dgm:spPr/>
      <dgm:t>
        <a:bodyPr/>
        <a:lstStyle/>
        <a:p>
          <a:r>
            <a:rPr lang="ru-RU" sz="2400" b="1" dirty="0" smtClean="0"/>
            <a:t>Кислотная </a:t>
          </a:r>
          <a:r>
            <a:rPr lang="ru-RU" sz="2400" b="1" dirty="0" err="1" smtClean="0"/>
            <a:t>метаформа</a:t>
          </a:r>
          <a:r>
            <a:rPr lang="ru-RU" sz="2400" b="1" dirty="0" smtClean="0"/>
            <a:t> – </a:t>
          </a:r>
          <a:r>
            <a:rPr lang="ru-RU" sz="2400" b="1" dirty="0" smtClean="0">
              <a:solidFill>
                <a:srgbClr val="FF0000"/>
              </a:solidFill>
            </a:rPr>
            <a:t>Н</a:t>
          </a:r>
          <a:r>
            <a:rPr lang="ru-RU" sz="2400" b="1" baseline="-2000" dirty="0" smtClean="0">
              <a:solidFill>
                <a:srgbClr val="FF0000"/>
              </a:solidFill>
            </a:rPr>
            <a:t>2</a:t>
          </a:r>
          <a:r>
            <a:rPr lang="ru-RU" sz="2400" b="1" dirty="0" smtClean="0">
              <a:solidFill>
                <a:srgbClr val="FF0000"/>
              </a:solidFill>
            </a:rPr>
            <a:t>ЭО</a:t>
          </a:r>
          <a:r>
            <a:rPr lang="ru-RU" sz="2400" b="1" baseline="-2000" dirty="0" smtClean="0">
              <a:solidFill>
                <a:srgbClr val="FF0000"/>
              </a:solidFill>
            </a:rPr>
            <a:t>3</a:t>
          </a:r>
          <a:r>
            <a:rPr lang="ru-RU" sz="2400" b="1" dirty="0" smtClean="0">
              <a:solidFill>
                <a:srgbClr val="FF0000"/>
              </a:solidFill>
            </a:rPr>
            <a:t> </a:t>
          </a:r>
          <a:endParaRPr lang="ru-RU" sz="2400" b="1" dirty="0">
            <a:solidFill>
              <a:srgbClr val="FF0000"/>
            </a:solidFill>
          </a:endParaRPr>
        </a:p>
      </dgm:t>
    </dgm:pt>
    <dgm:pt modelId="{3725CC84-103B-4A39-AA1B-CF1BA830E011}" type="parTrans" cxnId="{472924C1-42B4-4FE0-8162-FBC12544EBBE}">
      <dgm:prSet/>
      <dgm:spPr/>
      <dgm:t>
        <a:bodyPr/>
        <a:lstStyle/>
        <a:p>
          <a:endParaRPr lang="ru-RU"/>
        </a:p>
      </dgm:t>
    </dgm:pt>
    <dgm:pt modelId="{12AA36D2-804B-4008-A133-12E2A0961400}" type="sibTrans" cxnId="{472924C1-42B4-4FE0-8162-FBC12544EBBE}">
      <dgm:prSet/>
      <dgm:spPr/>
      <dgm:t>
        <a:bodyPr/>
        <a:lstStyle/>
        <a:p>
          <a:endParaRPr lang="ru-RU"/>
        </a:p>
      </dgm:t>
    </dgm:pt>
    <dgm:pt modelId="{29ECEB0B-53C6-4797-AF70-4D25CC4894D4}" type="pres">
      <dgm:prSet presAssocID="{FF5072FB-9A91-403B-A9FE-28AFC23DBA7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DC02444-C0EF-4E53-9A27-E114574F9FFD}" type="pres">
      <dgm:prSet presAssocID="{7EAE3052-301F-4270-9586-0E0100521756}" presName="linNode" presStyleCnt="0"/>
      <dgm:spPr/>
    </dgm:pt>
    <dgm:pt modelId="{1D0E09D7-10DC-42D8-98DC-F0FBA7DDA6D0}" type="pres">
      <dgm:prSet presAssocID="{7EAE3052-301F-4270-9586-0E0100521756}" presName="parentText" presStyleLbl="node1" presStyleIdx="0" presStyleCnt="3" custScaleX="80158" custScaleY="5212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F12741-4A8E-48C5-AD18-2ADD336A5A3C}" type="pres">
      <dgm:prSet presAssocID="{7EAE3052-301F-4270-9586-0E0100521756}" presName="descendantText" presStyleLbl="alignAccFollowNode1" presStyleIdx="0" presStyleCnt="3" custScaleY="66200" custLinFactNeighborX="-1129" custLinFactNeighborY="-3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6DED48-D703-4B4A-BB82-633F9EA9BB25}" type="pres">
      <dgm:prSet presAssocID="{FEFAB78B-2F80-4AA3-B8F0-087614ED751A}" presName="sp" presStyleCnt="0"/>
      <dgm:spPr/>
    </dgm:pt>
    <dgm:pt modelId="{F20DE34F-34D7-4C34-8372-F9DED5294145}" type="pres">
      <dgm:prSet presAssocID="{F71A948F-D10F-43FC-B5B8-2A3D596FDCED}" presName="linNode" presStyleCnt="0"/>
      <dgm:spPr/>
    </dgm:pt>
    <dgm:pt modelId="{367496B9-3202-4444-9844-53FD30371A84}" type="pres">
      <dgm:prSet presAssocID="{F71A948F-D10F-43FC-B5B8-2A3D596FDCED}" presName="parentText" presStyleLbl="node1" presStyleIdx="1" presStyleCnt="3" custScaleX="78573" custScaleY="52604" custLinFactNeighborY="-196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40F34E-4D5F-4361-98B7-22B3D1BBD0B1}" type="pres">
      <dgm:prSet presAssocID="{F71A948F-D10F-43FC-B5B8-2A3D596FDCED}" presName="descendantText" presStyleLbl="alignAccFollowNode1" presStyleIdx="1" presStyleCnt="3" custScaleY="6819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FB93C2C-400D-4798-A4C4-E37BC110177F}" type="pres">
      <dgm:prSet presAssocID="{923E5CD5-4134-4C43-8AB0-255765C4A1C0}" presName="sp" presStyleCnt="0"/>
      <dgm:spPr/>
    </dgm:pt>
    <dgm:pt modelId="{C8350037-9678-4562-AB7A-37F58D0436F2}" type="pres">
      <dgm:prSet presAssocID="{C1EE81FA-5924-42DD-B2E6-0AF7159854CA}" presName="linNode" presStyleCnt="0"/>
      <dgm:spPr/>
    </dgm:pt>
    <dgm:pt modelId="{EEB2875D-22D7-4E1B-B454-CFEC14BED2F7}" type="pres">
      <dgm:prSet presAssocID="{C1EE81FA-5924-42DD-B2E6-0AF7159854CA}" presName="parentText" presStyleLbl="node1" presStyleIdx="2" presStyleCnt="3" custScaleX="80157" custScaleY="5343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E84B15-E93A-4BF1-80AD-513FB75379FD}" type="pres">
      <dgm:prSet presAssocID="{C1EE81FA-5924-42DD-B2E6-0AF7159854CA}" presName="descendantText" presStyleLbl="alignAccFollowNode1" presStyleIdx="2" presStyleCnt="3" custScaleY="799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C0B85E8-1EB6-4E88-94FC-0A00E135D49A}" srcId="{FF5072FB-9A91-403B-A9FE-28AFC23DBA7A}" destId="{F71A948F-D10F-43FC-B5B8-2A3D596FDCED}" srcOrd="1" destOrd="0" parTransId="{AAC7675F-D12C-4ED4-986E-155C2A3C614A}" sibTransId="{923E5CD5-4134-4C43-8AB0-255765C4A1C0}"/>
    <dgm:cxn modelId="{028807DE-77C9-433C-AC7D-92EF670438B9}" type="presOf" srcId="{8708487C-4A68-40B5-937C-4230EAA6D7CE}" destId="{5DE84B15-E93A-4BF1-80AD-513FB75379FD}" srcOrd="0" destOrd="1" presId="urn:microsoft.com/office/officeart/2005/8/layout/vList5"/>
    <dgm:cxn modelId="{540BDBD3-EDD2-45D6-AB79-4C1F8F37A7B4}" srcId="{C1EE81FA-5924-42DD-B2E6-0AF7159854CA}" destId="{1A809E07-2905-438C-BB85-581B8BAD8F58}" srcOrd="0" destOrd="0" parTransId="{8548631A-2FCB-402B-A3B6-DF7A86BD3179}" sibTransId="{CFE36BC6-5E5E-4F36-B9E3-019C72F6F202}"/>
    <dgm:cxn modelId="{01CA4A2A-F43D-44FC-BDE0-D50CB02D432D}" type="presOf" srcId="{7EAE3052-301F-4270-9586-0E0100521756}" destId="{1D0E09D7-10DC-42D8-98DC-F0FBA7DDA6D0}" srcOrd="0" destOrd="0" presId="urn:microsoft.com/office/officeart/2005/8/layout/vList5"/>
    <dgm:cxn modelId="{3388F6BE-DC90-4AA8-9E1D-A2EB0A5475D9}" type="presOf" srcId="{1A809E07-2905-438C-BB85-581B8BAD8F58}" destId="{5DE84B15-E93A-4BF1-80AD-513FB75379FD}" srcOrd="0" destOrd="0" presId="urn:microsoft.com/office/officeart/2005/8/layout/vList5"/>
    <dgm:cxn modelId="{1BAF9B8A-E980-4043-AA89-C790FC3BC347}" type="presOf" srcId="{3227B556-73B3-483D-9EDF-23507FDF17F8}" destId="{6D40F34E-4D5F-4361-98B7-22B3D1BBD0B1}" srcOrd="0" destOrd="2" presId="urn:microsoft.com/office/officeart/2005/8/layout/vList5"/>
    <dgm:cxn modelId="{76682A96-3F9F-4A04-A93C-05A5DF1F3FC0}" type="presOf" srcId="{95EECD96-92D3-4DC2-9A45-79CDDB9742EA}" destId="{5DE84B15-E93A-4BF1-80AD-513FB75379FD}" srcOrd="0" destOrd="2" presId="urn:microsoft.com/office/officeart/2005/8/layout/vList5"/>
    <dgm:cxn modelId="{24ACA49B-426C-40E3-940B-6EECDCDF454B}" srcId="{7EAE3052-301F-4270-9586-0E0100521756}" destId="{9416DE07-3412-46AF-979D-AB3724A96354}" srcOrd="0" destOrd="0" parTransId="{95BB2D3B-7248-4593-A3CB-075577A40897}" sibTransId="{AB93882D-DA2A-4836-872F-558CBA6C9B5B}"/>
    <dgm:cxn modelId="{CA6B8129-141D-46E6-9F41-2D51AA25E6CB}" srcId="{7EAE3052-301F-4270-9586-0E0100521756}" destId="{20CE77CE-694A-4CFF-9A48-DAF5144CF8AE}" srcOrd="1" destOrd="0" parTransId="{F7E08010-DA3C-4E2A-9AC6-72791FF410A8}" sibTransId="{BCB306C8-CF75-4925-BC35-2D9CA9C3B4F3}"/>
    <dgm:cxn modelId="{D4632895-1C25-45CE-8589-BA83C19DBD03}" srcId="{F71A948F-D10F-43FC-B5B8-2A3D596FDCED}" destId="{A63505AE-C7CA-43E1-A572-5B33CE9F5253}" srcOrd="1" destOrd="0" parTransId="{96614DBC-2C9E-4914-AD5E-B4BB5386EB44}" sibTransId="{2E4EAABB-3358-453C-B9F5-F0E8DB2C592B}"/>
    <dgm:cxn modelId="{71A75881-C97D-48AB-9269-D4573DB302E0}" type="presOf" srcId="{20CE77CE-694A-4CFF-9A48-DAF5144CF8AE}" destId="{DEF12741-4A8E-48C5-AD18-2ADD336A5A3C}" srcOrd="0" destOrd="1" presId="urn:microsoft.com/office/officeart/2005/8/layout/vList5"/>
    <dgm:cxn modelId="{472924C1-42B4-4FE0-8162-FBC12544EBBE}" srcId="{C1EE81FA-5924-42DD-B2E6-0AF7159854CA}" destId="{8708487C-4A68-40B5-937C-4230EAA6D7CE}" srcOrd="1" destOrd="0" parTransId="{3725CC84-103B-4A39-AA1B-CF1BA830E011}" sibTransId="{12AA36D2-804B-4008-A133-12E2A0961400}"/>
    <dgm:cxn modelId="{13E6B457-DCC0-46F9-8B33-60AC4ED6B6E5}" type="presOf" srcId="{F71A948F-D10F-43FC-B5B8-2A3D596FDCED}" destId="{367496B9-3202-4444-9844-53FD30371A84}" srcOrd="0" destOrd="0" presId="urn:microsoft.com/office/officeart/2005/8/layout/vList5"/>
    <dgm:cxn modelId="{C368397C-C03D-473A-B1D4-9E9E4D4CC7B7}" type="presOf" srcId="{29F00149-3472-4CAA-93F6-B7730160E85B}" destId="{6D40F34E-4D5F-4361-98B7-22B3D1BBD0B1}" srcOrd="0" destOrd="0" presId="urn:microsoft.com/office/officeart/2005/8/layout/vList5"/>
    <dgm:cxn modelId="{C26C218A-E66C-4C18-93A7-E3FBF0526054}" type="presOf" srcId="{C1EE81FA-5924-42DD-B2E6-0AF7159854CA}" destId="{EEB2875D-22D7-4E1B-B454-CFEC14BED2F7}" srcOrd="0" destOrd="0" presId="urn:microsoft.com/office/officeart/2005/8/layout/vList5"/>
    <dgm:cxn modelId="{30123998-7D13-4A4F-8718-3C56D85E5063}" type="presOf" srcId="{9416DE07-3412-46AF-979D-AB3724A96354}" destId="{DEF12741-4A8E-48C5-AD18-2ADD336A5A3C}" srcOrd="0" destOrd="0" presId="urn:microsoft.com/office/officeart/2005/8/layout/vList5"/>
    <dgm:cxn modelId="{0D350464-ABC8-4781-9D49-D2A382FFF603}" type="presOf" srcId="{FF5072FB-9A91-403B-A9FE-28AFC23DBA7A}" destId="{29ECEB0B-53C6-4797-AF70-4D25CC4894D4}" srcOrd="0" destOrd="0" presId="urn:microsoft.com/office/officeart/2005/8/layout/vList5"/>
    <dgm:cxn modelId="{16CA7033-7F08-4BED-9DC1-95977DFFC29A}" srcId="{F71A948F-D10F-43FC-B5B8-2A3D596FDCED}" destId="{3227B556-73B3-483D-9EDF-23507FDF17F8}" srcOrd="2" destOrd="0" parTransId="{1E96E01E-E4C4-4AA2-8C55-CB1AD25C17F8}" sibTransId="{94E83792-F989-4C2F-A933-A2ACFBDFBE39}"/>
    <dgm:cxn modelId="{A733A8FA-25EC-43D8-8D93-95C9A6BF87FC}" type="presOf" srcId="{A63505AE-C7CA-43E1-A572-5B33CE9F5253}" destId="{6D40F34E-4D5F-4361-98B7-22B3D1BBD0B1}" srcOrd="0" destOrd="1" presId="urn:microsoft.com/office/officeart/2005/8/layout/vList5"/>
    <dgm:cxn modelId="{8A3DB505-5E8F-4BC9-B986-2E7D5349EA56}" srcId="{C1EE81FA-5924-42DD-B2E6-0AF7159854CA}" destId="{95EECD96-92D3-4DC2-9A45-79CDDB9742EA}" srcOrd="2" destOrd="0" parTransId="{D6D1E4DE-73AF-463F-8C47-9A3DA196FC83}" sibTransId="{C1F4DF08-1A03-455F-B848-6BFB53E0F302}"/>
    <dgm:cxn modelId="{5F664FC6-325F-435A-AE1B-F4007F5663C9}" srcId="{FF5072FB-9A91-403B-A9FE-28AFC23DBA7A}" destId="{C1EE81FA-5924-42DD-B2E6-0AF7159854CA}" srcOrd="2" destOrd="0" parTransId="{C809341A-6FED-44D9-8002-4F73147314C3}" sibTransId="{8BAFC9E0-0602-4B83-90DF-182497D4C072}"/>
    <dgm:cxn modelId="{75D1ADB9-7FC5-468C-92F4-855BDB967B75}" srcId="{F71A948F-D10F-43FC-B5B8-2A3D596FDCED}" destId="{29F00149-3472-4CAA-93F6-B7730160E85B}" srcOrd="0" destOrd="0" parTransId="{964C7BFA-0BA6-49EC-91F4-9C472E0268A8}" sibTransId="{C9B54ABE-28A0-4D19-AF0E-FAE489934D56}"/>
    <dgm:cxn modelId="{6C914018-B49E-4D84-9A84-B72CF914AC77}" srcId="{FF5072FB-9A91-403B-A9FE-28AFC23DBA7A}" destId="{7EAE3052-301F-4270-9586-0E0100521756}" srcOrd="0" destOrd="0" parTransId="{60745150-4B19-4F28-863B-A9F20EA4D6E8}" sibTransId="{FEFAB78B-2F80-4AA3-B8F0-087614ED751A}"/>
    <dgm:cxn modelId="{807004AC-FB0B-4496-A5BB-25F2974FAE5D}" type="presParOf" srcId="{29ECEB0B-53C6-4797-AF70-4D25CC4894D4}" destId="{4DC02444-C0EF-4E53-9A27-E114574F9FFD}" srcOrd="0" destOrd="0" presId="urn:microsoft.com/office/officeart/2005/8/layout/vList5"/>
    <dgm:cxn modelId="{6221014C-80CB-43D4-BBAC-0256C7FEF0CF}" type="presParOf" srcId="{4DC02444-C0EF-4E53-9A27-E114574F9FFD}" destId="{1D0E09D7-10DC-42D8-98DC-F0FBA7DDA6D0}" srcOrd="0" destOrd="0" presId="urn:microsoft.com/office/officeart/2005/8/layout/vList5"/>
    <dgm:cxn modelId="{4581B5F8-163A-4D31-A0B5-6B2808D57151}" type="presParOf" srcId="{4DC02444-C0EF-4E53-9A27-E114574F9FFD}" destId="{DEF12741-4A8E-48C5-AD18-2ADD336A5A3C}" srcOrd="1" destOrd="0" presId="urn:microsoft.com/office/officeart/2005/8/layout/vList5"/>
    <dgm:cxn modelId="{B0129E46-D90F-4D8F-88B8-8BDF87B5FC16}" type="presParOf" srcId="{29ECEB0B-53C6-4797-AF70-4D25CC4894D4}" destId="{E66DED48-D703-4B4A-BB82-633F9EA9BB25}" srcOrd="1" destOrd="0" presId="urn:microsoft.com/office/officeart/2005/8/layout/vList5"/>
    <dgm:cxn modelId="{A476ED4E-DABB-4F12-A5A6-B121C507A325}" type="presParOf" srcId="{29ECEB0B-53C6-4797-AF70-4D25CC4894D4}" destId="{F20DE34F-34D7-4C34-8372-F9DED5294145}" srcOrd="2" destOrd="0" presId="urn:microsoft.com/office/officeart/2005/8/layout/vList5"/>
    <dgm:cxn modelId="{BC331F2C-E1D0-4CBB-B002-C1D763C3673F}" type="presParOf" srcId="{F20DE34F-34D7-4C34-8372-F9DED5294145}" destId="{367496B9-3202-4444-9844-53FD30371A84}" srcOrd="0" destOrd="0" presId="urn:microsoft.com/office/officeart/2005/8/layout/vList5"/>
    <dgm:cxn modelId="{D28C2B17-2C1D-4688-83CD-8308094FE475}" type="presParOf" srcId="{F20DE34F-34D7-4C34-8372-F9DED5294145}" destId="{6D40F34E-4D5F-4361-98B7-22B3D1BBD0B1}" srcOrd="1" destOrd="0" presId="urn:microsoft.com/office/officeart/2005/8/layout/vList5"/>
    <dgm:cxn modelId="{665F3239-67FD-4D8E-B48D-EEA2E3C5C15A}" type="presParOf" srcId="{29ECEB0B-53C6-4797-AF70-4D25CC4894D4}" destId="{AFB93C2C-400D-4798-A4C4-E37BC110177F}" srcOrd="3" destOrd="0" presId="urn:microsoft.com/office/officeart/2005/8/layout/vList5"/>
    <dgm:cxn modelId="{2A9E102A-84D4-46C5-9E6C-3C847DBDE1C3}" type="presParOf" srcId="{29ECEB0B-53C6-4797-AF70-4D25CC4894D4}" destId="{C8350037-9678-4562-AB7A-37F58D0436F2}" srcOrd="4" destOrd="0" presId="urn:microsoft.com/office/officeart/2005/8/layout/vList5"/>
    <dgm:cxn modelId="{84A2C69E-8B70-46DB-981E-AA8BC6655474}" type="presParOf" srcId="{C8350037-9678-4562-AB7A-37F58D0436F2}" destId="{EEB2875D-22D7-4E1B-B454-CFEC14BED2F7}" srcOrd="0" destOrd="0" presId="urn:microsoft.com/office/officeart/2005/8/layout/vList5"/>
    <dgm:cxn modelId="{CF7B9135-FC9E-447B-9342-1B14146277B5}" type="presParOf" srcId="{C8350037-9678-4562-AB7A-37F58D0436F2}" destId="{5DE84B15-E93A-4BF1-80AD-513FB75379F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53ED5-27CD-4578-B15E-F463B2EA8E83}">
      <dsp:nvSpPr>
        <dsp:cNvPr id="0" name=""/>
        <dsp:cNvSpPr/>
      </dsp:nvSpPr>
      <dsp:spPr>
        <a:xfrm>
          <a:off x="2499057" y="2392885"/>
          <a:ext cx="3954938" cy="1474424"/>
        </a:xfrm>
        <a:prstGeom prst="ellipse">
          <a:avLst/>
        </a:prstGeom>
        <a:gradFill rotWithShape="1">
          <a:gsLst>
            <a:gs pos="0">
              <a:schemeClr val="accent5">
                <a:shade val="60000"/>
              </a:schemeClr>
            </a:gs>
            <a:gs pos="33000">
              <a:schemeClr val="accent5">
                <a:tint val="86500"/>
              </a:schemeClr>
            </a:gs>
            <a:gs pos="46750">
              <a:schemeClr val="accent5">
                <a:tint val="71000"/>
                <a:satMod val="112000"/>
              </a:schemeClr>
            </a:gs>
            <a:gs pos="53000">
              <a:schemeClr val="accent5">
                <a:tint val="71000"/>
                <a:satMod val="112000"/>
              </a:schemeClr>
            </a:gs>
            <a:gs pos="68000">
              <a:schemeClr val="accent5">
                <a:tint val="86000"/>
              </a:schemeClr>
            </a:gs>
            <a:gs pos="100000">
              <a:schemeClr val="accent5"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solidFill>
                <a:srgbClr val="FF0000"/>
              </a:solidFill>
            </a:rPr>
            <a:t>Основные классы сложных веществ</a:t>
          </a:r>
          <a:endParaRPr lang="ru-RU" sz="2800" b="1" kern="1200" dirty="0">
            <a:solidFill>
              <a:srgbClr val="FF0000"/>
            </a:solidFill>
          </a:endParaRPr>
        </a:p>
      </dsp:txBody>
      <dsp:txXfrm>
        <a:off x="3078244" y="2608809"/>
        <a:ext cx="2796564" cy="1042576"/>
      </dsp:txXfrm>
    </dsp:sp>
    <dsp:sp modelId="{30085A3E-752A-45B5-B2D2-D6113F0CA1AA}">
      <dsp:nvSpPr>
        <dsp:cNvPr id="0" name=""/>
        <dsp:cNvSpPr/>
      </dsp:nvSpPr>
      <dsp:spPr>
        <a:xfrm rot="16203271">
          <a:off x="4317879" y="1794527"/>
          <a:ext cx="319253" cy="612422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700" kern="1200"/>
        </a:p>
      </dsp:txBody>
      <dsp:txXfrm>
        <a:off x="4365721" y="1964899"/>
        <a:ext cx="223477" cy="367454"/>
      </dsp:txXfrm>
    </dsp:sp>
    <dsp:sp modelId="{DBB8C2CC-625B-422E-8A85-21915B7E56FF}">
      <dsp:nvSpPr>
        <dsp:cNvPr id="0" name=""/>
        <dsp:cNvSpPr/>
      </dsp:nvSpPr>
      <dsp:spPr>
        <a:xfrm>
          <a:off x="3348375" y="620686"/>
          <a:ext cx="2259964" cy="1169834"/>
        </a:xfrm>
        <a:prstGeom prst="ellipse">
          <a:avLst/>
        </a:prstGeom>
        <a:solidFill>
          <a:srgbClr val="0066FF"/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solidFill>
                <a:srgbClr val="FFFF00"/>
              </a:solidFill>
            </a:rPr>
            <a:t>Оксиды</a:t>
          </a:r>
          <a:endParaRPr lang="ru-RU" sz="2800" b="1" kern="1200" dirty="0">
            <a:solidFill>
              <a:srgbClr val="FFFF00"/>
            </a:solidFill>
          </a:endParaRPr>
        </a:p>
      </dsp:txBody>
      <dsp:txXfrm>
        <a:off x="3679339" y="792004"/>
        <a:ext cx="1598036" cy="827198"/>
      </dsp:txXfrm>
    </dsp:sp>
    <dsp:sp modelId="{F0C4DBF6-2FC5-4B23-A126-1B54D555B3E0}">
      <dsp:nvSpPr>
        <dsp:cNvPr id="0" name=""/>
        <dsp:cNvSpPr/>
      </dsp:nvSpPr>
      <dsp:spPr>
        <a:xfrm rot="21561320">
          <a:off x="6546332" y="2799333"/>
          <a:ext cx="224646" cy="612422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700" kern="1200"/>
        </a:p>
      </dsp:txBody>
      <dsp:txXfrm>
        <a:off x="6546334" y="2922196"/>
        <a:ext cx="157252" cy="367454"/>
      </dsp:txXfrm>
    </dsp:sp>
    <dsp:sp modelId="{F8490A3B-30C3-4B8C-B865-9E3D731323D4}">
      <dsp:nvSpPr>
        <dsp:cNvPr id="0" name=""/>
        <dsp:cNvSpPr/>
      </dsp:nvSpPr>
      <dsp:spPr>
        <a:xfrm>
          <a:off x="6876770" y="2492907"/>
          <a:ext cx="1939037" cy="1198546"/>
        </a:xfrm>
        <a:prstGeom prst="ellipse">
          <a:avLst/>
        </a:prstGeom>
        <a:solidFill>
          <a:srgbClr val="0066FF"/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b="1" kern="1200" dirty="0" smtClean="0">
              <a:solidFill>
                <a:srgbClr val="FFFF00"/>
              </a:solidFill>
            </a:rPr>
            <a:t>Соли</a:t>
          </a:r>
          <a:endParaRPr lang="ru-RU" sz="3200" b="1" kern="1200" dirty="0">
            <a:solidFill>
              <a:srgbClr val="FFFF00"/>
            </a:solidFill>
          </a:endParaRPr>
        </a:p>
      </dsp:txBody>
      <dsp:txXfrm>
        <a:off x="7160735" y="2668430"/>
        <a:ext cx="1371107" cy="847500"/>
      </dsp:txXfrm>
    </dsp:sp>
    <dsp:sp modelId="{02AD5A16-B740-4C86-9A11-9E665288AA49}">
      <dsp:nvSpPr>
        <dsp:cNvPr id="0" name=""/>
        <dsp:cNvSpPr/>
      </dsp:nvSpPr>
      <dsp:spPr>
        <a:xfrm rot="5405677">
          <a:off x="4301616" y="3835670"/>
          <a:ext cx="302001" cy="612422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700" kern="1200"/>
        </a:p>
      </dsp:txBody>
      <dsp:txXfrm rot="10800000">
        <a:off x="4346991" y="3912854"/>
        <a:ext cx="211401" cy="367454"/>
      </dsp:txXfrm>
    </dsp:sp>
    <dsp:sp modelId="{E865C010-03E2-414E-99DF-1C5739102D15}">
      <dsp:nvSpPr>
        <dsp:cNvPr id="0" name=""/>
        <dsp:cNvSpPr/>
      </dsp:nvSpPr>
      <dsp:spPr>
        <a:xfrm>
          <a:off x="3276361" y="4437123"/>
          <a:ext cx="2393995" cy="1223115"/>
        </a:xfrm>
        <a:prstGeom prst="ellipse">
          <a:avLst/>
        </a:prstGeom>
        <a:solidFill>
          <a:srgbClr val="0066FF"/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rgbClr val="FFFF00"/>
              </a:solidFill>
            </a:rPr>
            <a:t>Основания</a:t>
          </a:r>
          <a:endParaRPr lang="ru-RU" sz="2400" b="1" kern="1200" dirty="0">
            <a:solidFill>
              <a:srgbClr val="FFFF00"/>
            </a:solidFill>
          </a:endParaRPr>
        </a:p>
      </dsp:txBody>
      <dsp:txXfrm>
        <a:off x="3626953" y="4616244"/>
        <a:ext cx="1692811" cy="864873"/>
      </dsp:txXfrm>
    </dsp:sp>
    <dsp:sp modelId="{FD1A0C0A-38CD-46E8-8E8F-8DC96FBC34E9}">
      <dsp:nvSpPr>
        <dsp:cNvPr id="0" name=""/>
        <dsp:cNvSpPr/>
      </dsp:nvSpPr>
      <dsp:spPr>
        <a:xfrm rot="10827540">
          <a:off x="2142111" y="2806196"/>
          <a:ext cx="252569" cy="612422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700" kern="1200"/>
        </a:p>
      </dsp:txBody>
      <dsp:txXfrm rot="10800000">
        <a:off x="2217881" y="2928983"/>
        <a:ext cx="176798" cy="367454"/>
      </dsp:txXfrm>
    </dsp:sp>
    <dsp:sp modelId="{CCC1AAE8-9498-45DB-82C4-20FB38995242}">
      <dsp:nvSpPr>
        <dsp:cNvPr id="0" name=""/>
        <dsp:cNvSpPr/>
      </dsp:nvSpPr>
      <dsp:spPr>
        <a:xfrm>
          <a:off x="180018" y="2492907"/>
          <a:ext cx="1843031" cy="1220305"/>
        </a:xfrm>
        <a:prstGeom prst="ellipse">
          <a:avLst/>
        </a:prstGeom>
        <a:solidFill>
          <a:srgbClr val="0066FF"/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rgbClr val="FFFF00"/>
              </a:solidFill>
            </a:rPr>
            <a:t>Кислоты</a:t>
          </a:r>
          <a:endParaRPr lang="ru-RU" sz="2400" b="1" kern="1200" dirty="0">
            <a:solidFill>
              <a:srgbClr val="FFFF00"/>
            </a:solidFill>
          </a:endParaRPr>
        </a:p>
      </dsp:txBody>
      <dsp:txXfrm>
        <a:off x="449924" y="2671617"/>
        <a:ext cx="1303219" cy="8628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0E998-2A73-4EEE-8CBF-1F89688486E7}">
      <dsp:nvSpPr>
        <dsp:cNvPr id="0" name=""/>
        <dsp:cNvSpPr/>
      </dsp:nvSpPr>
      <dsp:spPr>
        <a:xfrm>
          <a:off x="4091087" y="1682785"/>
          <a:ext cx="2077468" cy="8511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9978"/>
              </a:lnTo>
              <a:lnTo>
                <a:pt x="2077468" y="549978"/>
              </a:lnTo>
              <a:lnTo>
                <a:pt x="2077468" y="8511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B262A-B174-412C-AB34-690B0A909C06}">
      <dsp:nvSpPr>
        <dsp:cNvPr id="0" name=""/>
        <dsp:cNvSpPr/>
      </dsp:nvSpPr>
      <dsp:spPr>
        <a:xfrm>
          <a:off x="1918282" y="1682785"/>
          <a:ext cx="2172805" cy="835576"/>
        </a:xfrm>
        <a:custGeom>
          <a:avLst/>
          <a:gdLst/>
          <a:ahLst/>
          <a:cxnLst/>
          <a:rect l="0" t="0" r="0" b="0"/>
          <a:pathLst>
            <a:path>
              <a:moveTo>
                <a:pt x="2172805" y="0"/>
              </a:moveTo>
              <a:lnTo>
                <a:pt x="2172805" y="534426"/>
              </a:lnTo>
              <a:lnTo>
                <a:pt x="0" y="534426"/>
              </a:lnTo>
              <a:lnTo>
                <a:pt x="0" y="8355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018CB-B904-49D2-9898-6945E4ABF805}">
      <dsp:nvSpPr>
        <dsp:cNvPr id="0" name=""/>
        <dsp:cNvSpPr/>
      </dsp:nvSpPr>
      <dsp:spPr>
        <a:xfrm>
          <a:off x="2642849" y="392139"/>
          <a:ext cx="2896476" cy="1290646"/>
        </a:xfrm>
        <a:prstGeom prst="rect">
          <a:avLst/>
        </a:prstGeom>
        <a:gradFill rotWithShape="1">
          <a:gsLst>
            <a:gs pos="0">
              <a:schemeClr val="accent3">
                <a:shade val="60000"/>
              </a:schemeClr>
            </a:gs>
            <a:gs pos="33000">
              <a:schemeClr val="accent3">
                <a:tint val="86500"/>
              </a:schemeClr>
            </a:gs>
            <a:gs pos="46750">
              <a:schemeClr val="accent3">
                <a:tint val="71000"/>
                <a:satMod val="112000"/>
              </a:schemeClr>
            </a:gs>
            <a:gs pos="53000">
              <a:schemeClr val="accent3">
                <a:tint val="71000"/>
                <a:satMod val="112000"/>
              </a:schemeClr>
            </a:gs>
            <a:gs pos="68000">
              <a:schemeClr val="accent3">
                <a:tint val="86000"/>
              </a:schemeClr>
            </a:gs>
            <a:gs pos="100000">
              <a:schemeClr val="accent3"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30480" tIns="30480" rIns="30480" bIns="182125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800" b="1" kern="1200" dirty="0" smtClean="0">
              <a:solidFill>
                <a:srgbClr val="FFFF00"/>
              </a:solidFill>
              <a:latin typeface="Arial Black" pitchFamily="34" charset="0"/>
            </a:rPr>
            <a:t>Оксиды</a:t>
          </a:r>
          <a:endParaRPr lang="ru-RU" sz="4800" b="1" kern="1200" dirty="0">
            <a:solidFill>
              <a:srgbClr val="FFFF00"/>
            </a:solidFill>
            <a:latin typeface="Arial Black" pitchFamily="34" charset="0"/>
          </a:endParaRPr>
        </a:p>
      </dsp:txBody>
      <dsp:txXfrm>
        <a:off x="2642849" y="392139"/>
        <a:ext cx="2896476" cy="1290646"/>
      </dsp:txXfrm>
    </dsp:sp>
    <dsp:sp modelId="{E095EB51-0F3C-4C75-BFDD-8476AB9B9283}">
      <dsp:nvSpPr>
        <dsp:cNvPr id="0" name=""/>
        <dsp:cNvSpPr/>
      </dsp:nvSpPr>
      <dsp:spPr>
        <a:xfrm>
          <a:off x="3345544" y="1298723"/>
          <a:ext cx="2243494" cy="641059"/>
        </a:xfrm>
        <a:prstGeom prst="rect">
          <a:avLst/>
        </a:prstGeom>
        <a:gradFill rotWithShape="1">
          <a:gsLst>
            <a:gs pos="0">
              <a:schemeClr val="accent1">
                <a:shade val="60000"/>
              </a:schemeClr>
            </a:gs>
            <a:gs pos="33000">
              <a:schemeClr val="accent1">
                <a:tint val="86500"/>
              </a:schemeClr>
            </a:gs>
            <a:gs pos="46750">
              <a:schemeClr val="accent1">
                <a:tint val="71000"/>
                <a:satMod val="112000"/>
              </a:schemeClr>
            </a:gs>
            <a:gs pos="53000">
              <a:schemeClr val="accent1">
                <a:tint val="71000"/>
                <a:satMod val="112000"/>
              </a:schemeClr>
            </a:gs>
            <a:gs pos="68000">
              <a:schemeClr val="accent1">
                <a:tint val="86000"/>
              </a:schemeClr>
            </a:gs>
            <a:gs pos="100000">
              <a:schemeClr val="accent1"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09220" tIns="27305" rIns="109220" bIns="27305" numCol="1" spcCol="1270" anchor="ctr" anchorCtr="0">
          <a:noAutofit/>
        </a:bodyPr>
        <a:lstStyle/>
        <a:p>
          <a:pPr lvl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4300" kern="1200" dirty="0"/>
        </a:p>
      </dsp:txBody>
      <dsp:txXfrm>
        <a:off x="3345544" y="1298723"/>
        <a:ext cx="2243494" cy="641059"/>
      </dsp:txXfrm>
    </dsp:sp>
    <dsp:sp modelId="{FA603FF2-0408-44A7-9C9B-8BFBC439EE73}">
      <dsp:nvSpPr>
        <dsp:cNvPr id="0" name=""/>
        <dsp:cNvSpPr/>
      </dsp:nvSpPr>
      <dsp:spPr>
        <a:xfrm>
          <a:off x="165676" y="2518362"/>
          <a:ext cx="3505211" cy="1290646"/>
        </a:xfrm>
        <a:prstGeom prst="rect">
          <a:avLst/>
        </a:prstGeom>
        <a:gradFill rotWithShape="1">
          <a:gsLst>
            <a:gs pos="0">
              <a:schemeClr val="accent6">
                <a:shade val="60000"/>
              </a:schemeClr>
            </a:gs>
            <a:gs pos="33000">
              <a:schemeClr val="accent6">
                <a:tint val="86500"/>
              </a:schemeClr>
            </a:gs>
            <a:gs pos="46750">
              <a:schemeClr val="accent6">
                <a:tint val="71000"/>
                <a:satMod val="112000"/>
              </a:schemeClr>
            </a:gs>
            <a:gs pos="53000">
              <a:schemeClr val="accent6">
                <a:tint val="71000"/>
                <a:satMod val="112000"/>
              </a:schemeClr>
            </a:gs>
            <a:gs pos="68000">
              <a:schemeClr val="accent6">
                <a:tint val="86000"/>
              </a:schemeClr>
            </a:gs>
            <a:gs pos="100000">
              <a:schemeClr val="accent6"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2860" tIns="22860" rIns="22860" bIns="182125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kern="1200" dirty="0" smtClean="0">
              <a:solidFill>
                <a:srgbClr val="FF0000"/>
              </a:solidFill>
            </a:rPr>
            <a:t>Солеобразующие</a:t>
          </a:r>
          <a:endParaRPr lang="ru-RU" sz="3600" kern="1200" dirty="0">
            <a:solidFill>
              <a:srgbClr val="FF0000"/>
            </a:solidFill>
          </a:endParaRPr>
        </a:p>
      </dsp:txBody>
      <dsp:txXfrm>
        <a:off x="165676" y="2518362"/>
        <a:ext cx="3505211" cy="1290646"/>
      </dsp:txXfrm>
    </dsp:sp>
    <dsp:sp modelId="{AF339E17-58DC-4BB4-A3A8-6428A8FD0DA3}">
      <dsp:nvSpPr>
        <dsp:cNvPr id="0" name=""/>
        <dsp:cNvSpPr/>
      </dsp:nvSpPr>
      <dsp:spPr>
        <a:xfrm>
          <a:off x="1101777" y="3583588"/>
          <a:ext cx="2243494" cy="11249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80" tIns="39370" rIns="157480" bIns="39370" numCol="1" spcCol="1270" anchor="ctr" anchorCtr="0">
          <a:noAutofit/>
        </a:bodyPr>
        <a:lstStyle/>
        <a:p>
          <a:pPr lvl="0" algn="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200" kern="1200"/>
        </a:p>
      </dsp:txBody>
      <dsp:txXfrm>
        <a:off x="1101777" y="3583588"/>
        <a:ext cx="2243494" cy="1124936"/>
      </dsp:txXfrm>
    </dsp:sp>
    <dsp:sp modelId="{9306F553-1088-41EC-8AF5-19E9CE9EAA22}">
      <dsp:nvSpPr>
        <dsp:cNvPr id="0" name=""/>
        <dsp:cNvSpPr/>
      </dsp:nvSpPr>
      <dsp:spPr>
        <a:xfrm>
          <a:off x="4194891" y="2533915"/>
          <a:ext cx="3947329" cy="1290646"/>
        </a:xfrm>
        <a:prstGeom prst="rect">
          <a:avLst/>
        </a:prstGeom>
        <a:gradFill rotWithShape="1">
          <a:gsLst>
            <a:gs pos="0">
              <a:schemeClr val="accent6">
                <a:shade val="60000"/>
              </a:schemeClr>
            </a:gs>
            <a:gs pos="33000">
              <a:schemeClr val="accent6">
                <a:tint val="86500"/>
              </a:schemeClr>
            </a:gs>
            <a:gs pos="46750">
              <a:schemeClr val="accent6">
                <a:tint val="71000"/>
                <a:satMod val="112000"/>
              </a:schemeClr>
            </a:gs>
            <a:gs pos="53000">
              <a:schemeClr val="accent6">
                <a:tint val="71000"/>
                <a:satMod val="112000"/>
              </a:schemeClr>
            </a:gs>
            <a:gs pos="68000">
              <a:schemeClr val="accent6">
                <a:tint val="86000"/>
              </a:schemeClr>
            </a:gs>
            <a:gs pos="100000">
              <a:schemeClr val="accent6"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2860" tIns="22860" rIns="22860" bIns="182125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kern="1200" dirty="0" smtClean="0">
              <a:solidFill>
                <a:srgbClr val="FF0000"/>
              </a:solidFill>
            </a:rPr>
            <a:t>Несолеобразующие</a:t>
          </a:r>
          <a:endParaRPr lang="ru-RU" sz="3600" kern="1200" dirty="0">
            <a:solidFill>
              <a:srgbClr val="FF0000"/>
            </a:solidFill>
          </a:endParaRPr>
        </a:p>
      </dsp:txBody>
      <dsp:txXfrm>
        <a:off x="4194891" y="2533915"/>
        <a:ext cx="3947329" cy="1290646"/>
      </dsp:txXfrm>
    </dsp:sp>
    <dsp:sp modelId="{9B98EDD9-F368-4109-B1FA-DB4429BFFADD}">
      <dsp:nvSpPr>
        <dsp:cNvPr id="0" name=""/>
        <dsp:cNvSpPr/>
      </dsp:nvSpPr>
      <dsp:spPr>
        <a:xfrm>
          <a:off x="5422250" y="3581471"/>
          <a:ext cx="2243494" cy="1127053"/>
        </a:xfrm>
        <a:prstGeom prst="rect">
          <a:avLst/>
        </a:prstGeom>
        <a:gradFill rotWithShape="1">
          <a:gsLst>
            <a:gs pos="0">
              <a:schemeClr val="accent1">
                <a:shade val="60000"/>
              </a:schemeClr>
            </a:gs>
            <a:gs pos="33000">
              <a:schemeClr val="accent1">
                <a:tint val="86500"/>
              </a:schemeClr>
            </a:gs>
            <a:gs pos="46750">
              <a:schemeClr val="accent1">
                <a:tint val="71000"/>
                <a:satMod val="112000"/>
              </a:schemeClr>
            </a:gs>
            <a:gs pos="53000">
              <a:schemeClr val="accent1">
                <a:tint val="71000"/>
                <a:satMod val="112000"/>
              </a:schemeClr>
            </a:gs>
            <a:gs pos="68000">
              <a:schemeClr val="accent1">
                <a:tint val="86000"/>
              </a:schemeClr>
            </a:gs>
            <a:gs pos="100000">
              <a:schemeClr val="accent1"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57480" tIns="39370" rIns="157480" bIns="39370" numCol="1" spcCol="1270" anchor="ctr" anchorCtr="0">
          <a:noAutofit/>
        </a:bodyPr>
        <a:lstStyle/>
        <a:p>
          <a:pPr lvl="0" algn="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200" kern="1200"/>
        </a:p>
      </dsp:txBody>
      <dsp:txXfrm>
        <a:off x="5422250" y="3581471"/>
        <a:ext cx="2243494" cy="11270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6C14D-4E13-4695-95D5-45EB90DA9382}">
      <dsp:nvSpPr>
        <dsp:cNvPr id="0" name=""/>
        <dsp:cNvSpPr/>
      </dsp:nvSpPr>
      <dsp:spPr>
        <a:xfrm rot="5400000">
          <a:off x="105776" y="-81826"/>
          <a:ext cx="1695067" cy="1867732"/>
        </a:xfrm>
        <a:prstGeom prst="chevron">
          <a:avLst/>
        </a:prstGeom>
        <a:solidFill>
          <a:srgbClr val="FFFF00"/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rgbClr val="FF0000"/>
              </a:solidFill>
            </a:rPr>
            <a:t>Основные</a:t>
          </a:r>
          <a:endParaRPr lang="ru-RU" sz="2400" b="1" kern="1200" dirty="0">
            <a:solidFill>
              <a:srgbClr val="FF0000"/>
            </a:solidFill>
          </a:endParaRPr>
        </a:p>
      </dsp:txBody>
      <dsp:txXfrm rot="-5400000">
        <a:off x="19444" y="4506"/>
        <a:ext cx="1867732" cy="1695067"/>
      </dsp:txXfrm>
    </dsp:sp>
    <dsp:sp modelId="{FAC7DA34-C9E2-4441-AD77-0F2F35B3E0E3}">
      <dsp:nvSpPr>
        <dsp:cNvPr id="0" name=""/>
        <dsp:cNvSpPr/>
      </dsp:nvSpPr>
      <dsp:spPr>
        <a:xfrm rot="5400000">
          <a:off x="4412616" y="-2496826"/>
          <a:ext cx="1102373" cy="6153233"/>
        </a:xfrm>
        <a:prstGeom prst="round2SameRect">
          <a:avLst/>
        </a:prstGeom>
        <a:gradFill rotWithShape="1">
          <a:gsLst>
            <a:gs pos="0">
              <a:schemeClr val="accent5">
                <a:shade val="60000"/>
              </a:schemeClr>
            </a:gs>
            <a:gs pos="33000">
              <a:schemeClr val="accent5">
                <a:tint val="86500"/>
              </a:schemeClr>
            </a:gs>
            <a:gs pos="46750">
              <a:schemeClr val="accent5">
                <a:tint val="71000"/>
                <a:satMod val="112000"/>
              </a:schemeClr>
            </a:gs>
            <a:gs pos="53000">
              <a:schemeClr val="accent5">
                <a:tint val="71000"/>
                <a:satMod val="112000"/>
              </a:schemeClr>
            </a:gs>
            <a:gs pos="68000">
              <a:schemeClr val="accent5">
                <a:tint val="86000"/>
              </a:schemeClr>
            </a:gs>
            <a:gs pos="100000">
              <a:schemeClr val="accent5"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b="1" kern="1200" dirty="0" smtClean="0">
              <a:solidFill>
                <a:srgbClr val="FFFF00"/>
              </a:solidFill>
            </a:rPr>
            <a:t>Оксиды металлов</a:t>
          </a:r>
          <a:r>
            <a:rPr lang="en-US" sz="2200" b="1" kern="1200" dirty="0" smtClean="0">
              <a:solidFill>
                <a:srgbClr val="FFFF00"/>
              </a:solidFill>
            </a:rPr>
            <a:t>    </a:t>
          </a:r>
          <a:r>
            <a:rPr lang="ru-RU" sz="2200" b="1" kern="1200" dirty="0" smtClean="0">
              <a:solidFill>
                <a:srgbClr val="FFFF00"/>
              </a:solidFill>
            </a:rPr>
            <a:t>(</a:t>
          </a:r>
          <a:r>
            <a:rPr lang="ru-RU" sz="2200" b="1" kern="1200" dirty="0" err="1" smtClean="0">
              <a:solidFill>
                <a:srgbClr val="FFFF00"/>
              </a:solidFill>
            </a:rPr>
            <a:t>с.о</a:t>
          </a:r>
          <a:r>
            <a:rPr lang="ru-RU" sz="2200" b="1" kern="1200" dirty="0" smtClean="0">
              <a:solidFill>
                <a:srgbClr val="FFFF00"/>
              </a:solidFill>
            </a:rPr>
            <a:t>. +1,+2)</a:t>
          </a:r>
          <a:endParaRPr lang="ru-RU" sz="2200" kern="1200" dirty="0">
            <a:solidFill>
              <a:srgbClr val="FFFF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err="1" smtClean="0">
              <a:latin typeface="Aharoni" pitchFamily="2" charset="-79"/>
              <a:cs typeface="Aharoni" pitchFamily="2" charset="-79"/>
            </a:rPr>
            <a:t>CaO</a:t>
          </a:r>
          <a:r>
            <a:rPr lang="ru-RU" sz="2200" b="1" kern="1200" dirty="0" smtClean="0">
              <a:cs typeface="Aharoni" pitchFamily="2" charset="-79"/>
            </a:rPr>
            <a:t>,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 </a:t>
          </a:r>
          <a:r>
            <a:rPr lang="en-US" sz="2200" b="1" kern="1200" dirty="0" err="1" smtClean="0">
              <a:latin typeface="Aharoni" pitchFamily="2" charset="-79"/>
              <a:cs typeface="Aharoni" pitchFamily="2" charset="-79"/>
            </a:rPr>
            <a:t>CrO</a:t>
          </a:r>
          <a:r>
            <a:rPr lang="ru-RU" sz="2200" b="1" kern="1200" dirty="0" smtClean="0">
              <a:cs typeface="Aharoni" pitchFamily="2" charset="-79"/>
            </a:rPr>
            <a:t>,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 </a:t>
          </a:r>
          <a:r>
            <a:rPr lang="en-US" sz="2200" b="1" kern="1200" dirty="0" err="1" smtClean="0">
              <a:latin typeface="Aharoni" pitchFamily="2" charset="-79"/>
              <a:cs typeface="Aharoni" pitchFamily="2" charset="-79"/>
            </a:rPr>
            <a:t>MnO</a:t>
          </a:r>
          <a:r>
            <a:rPr lang="ru-RU" sz="2200" b="1" kern="1200" dirty="0" smtClean="0">
              <a:cs typeface="Aharoni" pitchFamily="2" charset="-79"/>
            </a:rPr>
            <a:t>,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 Li</a:t>
          </a:r>
          <a:r>
            <a:rPr lang="en-US" sz="2200" b="1" kern="1200" baseline="-2000" dirty="0" smtClean="0">
              <a:latin typeface="Aharoni" pitchFamily="2" charset="-79"/>
              <a:cs typeface="Aharoni" pitchFamily="2" charset="-79"/>
            </a:rPr>
            <a:t>2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O</a:t>
          </a:r>
          <a:endParaRPr lang="ru-RU" sz="2200" b="1" kern="1200" dirty="0">
            <a:cs typeface="Aharoni" pitchFamily="2" charset="-79"/>
          </a:endParaRPr>
        </a:p>
      </dsp:txBody>
      <dsp:txXfrm rot="-5400000">
        <a:off x="1887187" y="82416"/>
        <a:ext cx="6099420" cy="994747"/>
      </dsp:txXfrm>
    </dsp:sp>
    <dsp:sp modelId="{059A1CA8-10CC-4B6F-B530-D2AE5B7C2F13}">
      <dsp:nvSpPr>
        <dsp:cNvPr id="0" name=""/>
        <dsp:cNvSpPr/>
      </dsp:nvSpPr>
      <dsp:spPr>
        <a:xfrm rot="5400000">
          <a:off x="152022" y="1471098"/>
          <a:ext cx="1695067" cy="1834401"/>
        </a:xfrm>
        <a:prstGeom prst="chevron">
          <a:avLst/>
        </a:prstGeom>
        <a:solidFill>
          <a:srgbClr val="FFFF00"/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rgbClr val="FF0000"/>
              </a:solidFill>
            </a:rPr>
            <a:t>Кислотные</a:t>
          </a:r>
          <a:endParaRPr lang="ru-RU" sz="2400" b="1" kern="1200" dirty="0">
            <a:solidFill>
              <a:srgbClr val="FF0000"/>
            </a:solidFill>
          </a:endParaRPr>
        </a:p>
      </dsp:txBody>
      <dsp:txXfrm rot="-5400000">
        <a:off x="82355" y="1540765"/>
        <a:ext cx="1834401" cy="1695067"/>
      </dsp:txXfrm>
    </dsp:sp>
    <dsp:sp modelId="{215A437F-496E-4AE6-BC77-12578BF86244}">
      <dsp:nvSpPr>
        <dsp:cNvPr id="0" name=""/>
        <dsp:cNvSpPr/>
      </dsp:nvSpPr>
      <dsp:spPr>
        <a:xfrm rot="5400000">
          <a:off x="4428498" y="-1060832"/>
          <a:ext cx="1101793" cy="6160980"/>
        </a:xfrm>
        <a:prstGeom prst="round2SameRect">
          <a:avLst/>
        </a:prstGeom>
        <a:gradFill rotWithShape="1">
          <a:gsLst>
            <a:gs pos="0">
              <a:schemeClr val="accent5">
                <a:shade val="60000"/>
              </a:schemeClr>
            </a:gs>
            <a:gs pos="33000">
              <a:schemeClr val="accent5">
                <a:tint val="86500"/>
              </a:schemeClr>
            </a:gs>
            <a:gs pos="46750">
              <a:schemeClr val="accent5">
                <a:tint val="71000"/>
                <a:satMod val="112000"/>
              </a:schemeClr>
            </a:gs>
            <a:gs pos="53000">
              <a:schemeClr val="accent5">
                <a:tint val="71000"/>
                <a:satMod val="112000"/>
              </a:schemeClr>
            </a:gs>
            <a:gs pos="68000">
              <a:schemeClr val="accent5">
                <a:tint val="86000"/>
              </a:schemeClr>
            </a:gs>
            <a:gs pos="100000">
              <a:schemeClr val="accent5"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b="1" kern="1200" dirty="0" smtClean="0">
              <a:solidFill>
                <a:srgbClr val="FFFF00"/>
              </a:solidFill>
            </a:rPr>
            <a:t>Оксиды неметаллов</a:t>
          </a:r>
          <a:endParaRPr lang="ru-RU" sz="2200" kern="1200" dirty="0">
            <a:solidFill>
              <a:srgbClr val="FFFF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b="1" kern="1200" dirty="0" smtClean="0">
              <a:solidFill>
                <a:srgbClr val="FFFF00"/>
              </a:solidFill>
            </a:rPr>
            <a:t>Оксиды металлов   (</a:t>
          </a:r>
          <a:r>
            <a:rPr lang="ru-RU" sz="2200" b="1" kern="1200" dirty="0" err="1" smtClean="0">
              <a:solidFill>
                <a:srgbClr val="FFFF00"/>
              </a:solidFill>
            </a:rPr>
            <a:t>с.о</a:t>
          </a:r>
          <a:r>
            <a:rPr lang="ru-RU" sz="2200" b="1" kern="1200" dirty="0" smtClean="0">
              <a:solidFill>
                <a:srgbClr val="FFFF00"/>
              </a:solidFill>
            </a:rPr>
            <a:t>. +5,+6,+7)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b="1" kern="1200" dirty="0" smtClean="0">
              <a:cs typeface="Aharoni" pitchFamily="2" charset="-79"/>
            </a:rPr>
            <a:t>С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O</a:t>
          </a:r>
          <a:r>
            <a:rPr lang="ru-RU" sz="2200" b="1" kern="1200" baseline="-2000" dirty="0" smtClean="0">
              <a:cs typeface="Aharoni" pitchFamily="2" charset="-79"/>
            </a:rPr>
            <a:t>2,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 SO</a:t>
          </a:r>
          <a:r>
            <a:rPr lang="en-US" sz="2200" b="1" kern="1200" baseline="-2000" dirty="0" smtClean="0">
              <a:latin typeface="Aharoni" pitchFamily="2" charset="-79"/>
              <a:cs typeface="Aharoni" pitchFamily="2" charset="-79"/>
            </a:rPr>
            <a:t>3</a:t>
          </a:r>
          <a:r>
            <a:rPr lang="ru-RU" sz="2200" b="1" kern="1200" baseline="-2000" dirty="0" smtClean="0">
              <a:cs typeface="Aharoni" pitchFamily="2" charset="-79"/>
            </a:rPr>
            <a:t>,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 P</a:t>
          </a:r>
          <a:r>
            <a:rPr lang="en-US" sz="2200" b="1" kern="1200" baseline="-2000" dirty="0" smtClean="0">
              <a:latin typeface="Aharoni" pitchFamily="2" charset="-79"/>
              <a:cs typeface="Aharoni" pitchFamily="2" charset="-79"/>
            </a:rPr>
            <a:t>2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O</a:t>
          </a:r>
          <a:r>
            <a:rPr lang="en-US" sz="2200" b="1" kern="1200" baseline="-2000" dirty="0" smtClean="0">
              <a:latin typeface="Aharoni" pitchFamily="2" charset="-79"/>
              <a:cs typeface="Aharoni" pitchFamily="2" charset="-79"/>
            </a:rPr>
            <a:t>5</a:t>
          </a:r>
          <a:r>
            <a:rPr lang="ru-RU" sz="2200" b="1" kern="1200" baseline="-2000" dirty="0" smtClean="0">
              <a:cs typeface="Aharoni" pitchFamily="2" charset="-79"/>
            </a:rPr>
            <a:t>,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 N</a:t>
          </a:r>
          <a:r>
            <a:rPr lang="en-US" sz="2200" b="1" kern="1200" baseline="-2000" dirty="0" smtClean="0">
              <a:latin typeface="Aharoni" pitchFamily="2" charset="-79"/>
              <a:cs typeface="Aharoni" pitchFamily="2" charset="-79"/>
            </a:rPr>
            <a:t>2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O</a:t>
          </a:r>
          <a:r>
            <a:rPr lang="en-US" sz="2200" b="1" kern="1200" baseline="-2000" dirty="0" smtClean="0">
              <a:latin typeface="Aharoni" pitchFamily="2" charset="-79"/>
              <a:cs typeface="Aharoni" pitchFamily="2" charset="-79"/>
            </a:rPr>
            <a:t>3</a:t>
          </a:r>
          <a:r>
            <a:rPr lang="ru-RU" sz="2200" b="1" kern="1200" baseline="-2000" dirty="0" smtClean="0">
              <a:cs typeface="Aharoni" pitchFamily="2" charset="-79"/>
            </a:rPr>
            <a:t>,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CrO</a:t>
          </a:r>
          <a:r>
            <a:rPr lang="en-US" sz="2200" b="1" kern="1200" baseline="-2000" dirty="0" smtClean="0">
              <a:latin typeface="Aharoni" pitchFamily="2" charset="-79"/>
              <a:cs typeface="Aharoni" pitchFamily="2" charset="-79"/>
            </a:rPr>
            <a:t>3</a:t>
          </a:r>
          <a:r>
            <a:rPr lang="ru-RU" sz="2200" b="1" kern="1200" dirty="0" smtClean="0">
              <a:cs typeface="Aharoni" pitchFamily="2" charset="-79"/>
            </a:rPr>
            <a:t>,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 Mn</a:t>
          </a:r>
          <a:r>
            <a:rPr lang="en-US" sz="2200" b="1" kern="1200" baseline="-2000" dirty="0" smtClean="0">
              <a:latin typeface="Aharoni" pitchFamily="2" charset="-79"/>
              <a:cs typeface="Aharoni" pitchFamily="2" charset="-79"/>
            </a:rPr>
            <a:t>2</a:t>
          </a:r>
          <a:r>
            <a:rPr lang="en-US" sz="2200" b="1" kern="1200" dirty="0" smtClean="0">
              <a:latin typeface="Aharoni" pitchFamily="2" charset="-79"/>
              <a:cs typeface="Aharoni" pitchFamily="2" charset="-79"/>
            </a:rPr>
            <a:t>O</a:t>
          </a:r>
          <a:r>
            <a:rPr lang="en-US" sz="2200" b="1" kern="1200" baseline="-2000" dirty="0" smtClean="0">
              <a:latin typeface="Aharoni" pitchFamily="2" charset="-79"/>
              <a:cs typeface="Aharoni" pitchFamily="2" charset="-79"/>
            </a:rPr>
            <a:t>7</a:t>
          </a:r>
          <a:endParaRPr lang="ru-RU" sz="2200" kern="1200" dirty="0">
            <a:cs typeface="Aharoni" pitchFamily="2" charset="-79"/>
          </a:endParaRPr>
        </a:p>
      </dsp:txBody>
      <dsp:txXfrm rot="-5400000">
        <a:off x="1898905" y="1522546"/>
        <a:ext cx="6107195" cy="994223"/>
      </dsp:txXfrm>
    </dsp:sp>
    <dsp:sp modelId="{B5BF899E-D838-4E04-9D37-9655C52ADC2B}">
      <dsp:nvSpPr>
        <dsp:cNvPr id="0" name=""/>
        <dsp:cNvSpPr/>
      </dsp:nvSpPr>
      <dsp:spPr>
        <a:xfrm rot="5400000">
          <a:off x="191101" y="2837294"/>
          <a:ext cx="1695067" cy="2038381"/>
        </a:xfrm>
        <a:prstGeom prst="chevron">
          <a:avLst/>
        </a:prstGeom>
        <a:solidFill>
          <a:srgbClr val="FFFF00"/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rgbClr val="FF0000"/>
              </a:solidFill>
            </a:rPr>
            <a:t>Амфотерны</a:t>
          </a:r>
          <a:r>
            <a:rPr lang="ru-RU" sz="2400" b="1" kern="1200" dirty="0" smtClean="0">
              <a:solidFill>
                <a:srgbClr val="F242DD"/>
              </a:solidFill>
            </a:rPr>
            <a:t>е</a:t>
          </a:r>
          <a:endParaRPr lang="ru-RU" sz="2400" b="1" kern="1200" dirty="0">
            <a:solidFill>
              <a:srgbClr val="F242DD"/>
            </a:solidFill>
          </a:endParaRPr>
        </a:p>
      </dsp:txBody>
      <dsp:txXfrm rot="-5400000">
        <a:off x="19444" y="3008951"/>
        <a:ext cx="2038381" cy="1695067"/>
      </dsp:txXfrm>
    </dsp:sp>
    <dsp:sp modelId="{E4DB6B76-F6B4-470F-9B6D-67F92CB28325}">
      <dsp:nvSpPr>
        <dsp:cNvPr id="0" name=""/>
        <dsp:cNvSpPr/>
      </dsp:nvSpPr>
      <dsp:spPr>
        <a:xfrm rot="5400000">
          <a:off x="4460409" y="547111"/>
          <a:ext cx="1101793" cy="6113440"/>
        </a:xfrm>
        <a:prstGeom prst="round2SameRect">
          <a:avLst/>
        </a:prstGeom>
        <a:gradFill rotWithShape="1">
          <a:gsLst>
            <a:gs pos="0">
              <a:schemeClr val="accent5">
                <a:shade val="60000"/>
              </a:schemeClr>
            </a:gs>
            <a:gs pos="33000">
              <a:schemeClr val="accent5">
                <a:tint val="86500"/>
              </a:schemeClr>
            </a:gs>
            <a:gs pos="46750">
              <a:schemeClr val="accent5">
                <a:tint val="71000"/>
                <a:satMod val="112000"/>
              </a:schemeClr>
            </a:gs>
            <a:gs pos="53000">
              <a:schemeClr val="accent5">
                <a:tint val="71000"/>
                <a:satMod val="112000"/>
              </a:schemeClr>
            </a:gs>
            <a:gs pos="68000">
              <a:schemeClr val="accent5">
                <a:tint val="86000"/>
              </a:schemeClr>
            </a:gs>
            <a:gs pos="100000">
              <a:schemeClr val="accent5"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b="1" kern="1200" dirty="0" smtClean="0">
              <a:solidFill>
                <a:srgbClr val="FFFF00"/>
              </a:solidFill>
            </a:rPr>
            <a:t>Оксиды металлов (с.о.+2,+3,+4)</a:t>
          </a:r>
          <a:endParaRPr lang="ru-RU" sz="2200" b="1" kern="1200" dirty="0">
            <a:solidFill>
              <a:srgbClr val="FFFF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effectLst/>
              <a:latin typeface="Aharoni" pitchFamily="2" charset="-79"/>
              <a:cs typeface="Aharoni" pitchFamily="2" charset="-79"/>
            </a:rPr>
            <a:t>Fe</a:t>
          </a:r>
          <a:r>
            <a:rPr lang="en-US" sz="2200" b="1" kern="1200" baseline="-25000" dirty="0" smtClean="0">
              <a:effectLst/>
              <a:latin typeface="Aharoni" pitchFamily="2" charset="-79"/>
              <a:cs typeface="Aharoni" pitchFamily="2" charset="-79"/>
            </a:rPr>
            <a:t>2</a:t>
          </a:r>
          <a:r>
            <a:rPr lang="en-US" sz="2200" b="1" kern="1200" dirty="0" smtClean="0">
              <a:effectLst/>
              <a:latin typeface="Aharoni" pitchFamily="2" charset="-79"/>
              <a:cs typeface="Aharoni" pitchFamily="2" charset="-79"/>
            </a:rPr>
            <a:t>O</a:t>
          </a:r>
          <a:r>
            <a:rPr lang="en-US" sz="2200" b="1" kern="1200" baseline="-25000" dirty="0" smtClean="0">
              <a:effectLst/>
              <a:latin typeface="Aharoni" pitchFamily="2" charset="-79"/>
              <a:cs typeface="Aharoni" pitchFamily="2" charset="-79"/>
            </a:rPr>
            <a:t>3</a:t>
          </a:r>
          <a:r>
            <a:rPr lang="ru-RU" sz="2200" b="1" kern="1200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cs typeface="Aharoni" pitchFamily="2" charset="-79"/>
            </a:rPr>
            <a:t>, </a:t>
          </a:r>
          <a:r>
            <a:rPr lang="en-US" sz="2200" b="1" kern="1200" dirty="0" smtClean="0">
              <a:effectLst/>
              <a:latin typeface="Aharoni" pitchFamily="2" charset="-79"/>
              <a:cs typeface="Aharoni" pitchFamily="2" charset="-79"/>
            </a:rPr>
            <a:t>Al</a:t>
          </a:r>
          <a:r>
            <a:rPr lang="en-US" sz="2200" b="1" kern="1200" baseline="-25000" dirty="0" smtClean="0">
              <a:effectLst/>
              <a:latin typeface="Aharoni" pitchFamily="2" charset="-79"/>
              <a:cs typeface="Aharoni" pitchFamily="2" charset="-79"/>
            </a:rPr>
            <a:t>2</a:t>
          </a:r>
          <a:r>
            <a:rPr lang="en-US" sz="2200" b="1" kern="1200" dirty="0" smtClean="0">
              <a:effectLst/>
              <a:latin typeface="Aharoni" pitchFamily="2" charset="-79"/>
              <a:cs typeface="Aharoni" pitchFamily="2" charset="-79"/>
            </a:rPr>
            <a:t>O</a:t>
          </a:r>
          <a:r>
            <a:rPr lang="en-US" sz="2200" b="1" kern="1200" baseline="-25000" dirty="0" smtClean="0">
              <a:effectLst/>
              <a:latin typeface="Aharoni" pitchFamily="2" charset="-79"/>
              <a:cs typeface="Aharoni" pitchFamily="2" charset="-79"/>
            </a:rPr>
            <a:t>3</a:t>
          </a:r>
          <a:r>
            <a:rPr lang="ru-RU" sz="2200" b="1" kern="1200" baseline="-25000" dirty="0" smtClean="0">
              <a:effectLst/>
              <a:cs typeface="Aharoni" pitchFamily="2" charset="-79"/>
            </a:rPr>
            <a:t>,</a:t>
          </a:r>
          <a:r>
            <a:rPr lang="en-US" sz="2200" b="1" kern="1200" dirty="0" err="1" smtClean="0">
              <a:effectLst/>
              <a:latin typeface="Aharoni" pitchFamily="2" charset="-79"/>
              <a:cs typeface="Aharoni" pitchFamily="2" charset="-79"/>
            </a:rPr>
            <a:t>ZnO</a:t>
          </a:r>
          <a:r>
            <a:rPr lang="en-US" sz="2200" b="1" kern="1200" dirty="0" smtClean="0">
              <a:effectLst/>
              <a:latin typeface="Aharoni" pitchFamily="2" charset="-79"/>
              <a:cs typeface="Aharoni" pitchFamily="2" charset="-79"/>
            </a:rPr>
            <a:t>, </a:t>
          </a:r>
          <a:r>
            <a:rPr lang="en-US" sz="2200" b="1" kern="1200" dirty="0" err="1" smtClean="0">
              <a:effectLst/>
              <a:latin typeface="Aharoni" pitchFamily="2" charset="-79"/>
              <a:cs typeface="Aharoni" pitchFamily="2" charset="-79"/>
            </a:rPr>
            <a:t>BeO</a:t>
          </a:r>
          <a:endParaRPr lang="ru-RU" sz="2200" kern="1200" dirty="0">
            <a:cs typeface="Aharoni" pitchFamily="2" charset="-79"/>
          </a:endParaRPr>
        </a:p>
      </dsp:txBody>
      <dsp:txXfrm rot="-5400000">
        <a:off x="1954586" y="3106720"/>
        <a:ext cx="6059655" cy="994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12741-4A8E-48C5-AD18-2ADD336A5A3C}">
      <dsp:nvSpPr>
        <dsp:cNvPr id="0" name=""/>
        <dsp:cNvSpPr/>
      </dsp:nvSpPr>
      <dsp:spPr>
        <a:xfrm rot="5400000">
          <a:off x="4449162" y="-1865872"/>
          <a:ext cx="1428291" cy="516153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b="1" kern="1200" dirty="0" smtClean="0"/>
            <a:t>Кислотная форма – </a:t>
          </a:r>
          <a:r>
            <a:rPr lang="ru-RU" sz="2400" b="1" kern="1200" dirty="0" smtClean="0">
              <a:solidFill>
                <a:srgbClr val="FF0000"/>
              </a:solidFill>
            </a:rPr>
            <a:t>Н</a:t>
          </a:r>
          <a:r>
            <a:rPr lang="ru-RU" sz="2400" b="1" kern="1200" baseline="-2000" dirty="0" smtClean="0">
              <a:solidFill>
                <a:srgbClr val="FF0000"/>
              </a:solidFill>
            </a:rPr>
            <a:t>2</a:t>
          </a:r>
          <a:r>
            <a:rPr lang="ru-RU" sz="2400" b="1" kern="1200" dirty="0" smtClean="0">
              <a:solidFill>
                <a:srgbClr val="FF0000"/>
              </a:solidFill>
            </a:rPr>
            <a:t>ЭО</a:t>
          </a:r>
          <a:r>
            <a:rPr lang="ru-RU" sz="2400" b="1" kern="1200" baseline="-2000" dirty="0" smtClean="0">
              <a:solidFill>
                <a:srgbClr val="FF0000"/>
              </a:solidFill>
            </a:rPr>
            <a:t>2</a:t>
          </a:r>
          <a:endParaRPr lang="ru-RU" sz="2400" b="1" kern="1200" baseline="-2000" dirty="0">
            <a:solidFill>
              <a:srgbClr val="FF0000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b="1" kern="1200" dirty="0" smtClean="0">
              <a:solidFill>
                <a:srgbClr val="0070C0"/>
              </a:solidFill>
            </a:rPr>
            <a:t>Основная форма – Э(ОН)</a:t>
          </a:r>
          <a:r>
            <a:rPr lang="ru-RU" sz="2400" b="1" kern="1200" baseline="-2000" dirty="0" smtClean="0">
              <a:solidFill>
                <a:srgbClr val="0070C0"/>
              </a:solidFill>
            </a:rPr>
            <a:t>2</a:t>
          </a:r>
          <a:endParaRPr lang="ru-RU" sz="2400" b="1" kern="1200" baseline="-2000" dirty="0">
            <a:solidFill>
              <a:srgbClr val="0070C0"/>
            </a:solidFill>
          </a:endParaRPr>
        </a:p>
      </dsp:txBody>
      <dsp:txXfrm rot="-5400000">
        <a:off x="2582542" y="70471"/>
        <a:ext cx="5091810" cy="1288845"/>
      </dsp:txXfrm>
    </dsp:sp>
    <dsp:sp modelId="{1D0E09D7-10DC-42D8-98DC-F0FBA7DDA6D0}">
      <dsp:nvSpPr>
        <dsp:cNvPr id="0" name=""/>
        <dsp:cNvSpPr/>
      </dsp:nvSpPr>
      <dsp:spPr>
        <a:xfrm>
          <a:off x="288042" y="12773"/>
          <a:ext cx="2327277" cy="1405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rgbClr val="FF0000"/>
              </a:solidFill>
              <a:latin typeface="Arial Black" pitchFamily="34" charset="0"/>
            </a:rPr>
            <a:t>ЭО </a:t>
          </a:r>
          <a:r>
            <a:rPr lang="ru-RU" sz="2800" kern="1200" dirty="0" smtClean="0">
              <a:solidFill>
                <a:srgbClr val="FF0000"/>
              </a:solidFill>
              <a:latin typeface="Arial Black" pitchFamily="34" charset="0"/>
            </a:rPr>
            <a:t>(+2)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bg1"/>
              </a:solidFill>
              <a:latin typeface="Arial Black" pitchFamily="34" charset="0"/>
            </a:rPr>
            <a:t>BeO</a:t>
          </a:r>
          <a:r>
            <a:rPr lang="ru-RU" sz="2400" kern="1200" dirty="0" smtClean="0">
              <a:solidFill>
                <a:schemeClr val="bg1"/>
              </a:solidFill>
              <a:latin typeface="Arial Black" pitchFamily="34" charset="0"/>
            </a:rPr>
            <a:t>,</a:t>
          </a:r>
          <a:r>
            <a:rPr lang="en-US" sz="2400" kern="1200" dirty="0" err="1" smtClean="0">
              <a:solidFill>
                <a:schemeClr val="bg1"/>
              </a:solidFill>
              <a:latin typeface="Arial Black" pitchFamily="34" charset="0"/>
            </a:rPr>
            <a:t>Zno</a:t>
          </a:r>
          <a:r>
            <a:rPr lang="ru-RU" sz="2400" kern="1200" dirty="0" smtClean="0">
              <a:solidFill>
                <a:schemeClr val="bg1"/>
              </a:solidFill>
              <a:latin typeface="Arial Black" pitchFamily="34" charset="0"/>
            </a:rPr>
            <a:t>, </a:t>
          </a:r>
          <a:r>
            <a:rPr lang="en-US" sz="2400" kern="1200" dirty="0" err="1" smtClean="0">
              <a:solidFill>
                <a:schemeClr val="bg1"/>
              </a:solidFill>
              <a:latin typeface="Arial Black" pitchFamily="34" charset="0"/>
            </a:rPr>
            <a:t>PbO</a:t>
          </a:r>
          <a:r>
            <a:rPr lang="ru-RU" sz="2400" kern="1200" dirty="0" smtClean="0">
              <a:solidFill>
                <a:schemeClr val="bg1"/>
              </a:solidFill>
              <a:latin typeface="Arial Black" pitchFamily="34" charset="0"/>
            </a:rPr>
            <a:t>, </a:t>
          </a:r>
          <a:r>
            <a:rPr lang="en-US" sz="2400" kern="1200" dirty="0" err="1" smtClean="0">
              <a:solidFill>
                <a:schemeClr val="bg1"/>
              </a:solidFill>
              <a:latin typeface="Arial Black" pitchFamily="34" charset="0"/>
            </a:rPr>
            <a:t>SnO</a:t>
          </a:r>
          <a:endParaRPr lang="ru-RU" sz="2400" kern="1200" dirty="0">
            <a:solidFill>
              <a:schemeClr val="bg1"/>
            </a:solidFill>
            <a:latin typeface="Arial Black" pitchFamily="34" charset="0"/>
          </a:endParaRPr>
        </a:p>
      </dsp:txBody>
      <dsp:txXfrm>
        <a:off x="356671" y="81402"/>
        <a:ext cx="2190019" cy="1268621"/>
      </dsp:txXfrm>
    </dsp:sp>
    <dsp:sp modelId="{6D40F34E-4D5F-4361-98B7-22B3D1BBD0B1}">
      <dsp:nvSpPr>
        <dsp:cNvPr id="0" name=""/>
        <dsp:cNvSpPr/>
      </dsp:nvSpPr>
      <dsp:spPr>
        <a:xfrm rot="5400000">
          <a:off x="4414401" y="-280394"/>
          <a:ext cx="1471334" cy="516153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b="1" kern="1200" dirty="0" smtClean="0"/>
            <a:t>Кислотная </a:t>
          </a:r>
          <a:r>
            <a:rPr lang="ru-RU" sz="2400" b="1" kern="1200" dirty="0" err="1" smtClean="0"/>
            <a:t>ортоформа</a:t>
          </a:r>
          <a:r>
            <a:rPr lang="ru-RU" sz="2400" b="1" kern="1200" dirty="0" smtClean="0"/>
            <a:t>- </a:t>
          </a:r>
          <a:r>
            <a:rPr lang="ru-RU" sz="2400" b="1" kern="1200" dirty="0" smtClean="0">
              <a:solidFill>
                <a:srgbClr val="FF0000"/>
              </a:solidFill>
            </a:rPr>
            <a:t>Н</a:t>
          </a:r>
          <a:r>
            <a:rPr lang="ru-RU" sz="2400" b="1" kern="1200" baseline="-2000" dirty="0" smtClean="0">
              <a:solidFill>
                <a:srgbClr val="FF0000"/>
              </a:solidFill>
            </a:rPr>
            <a:t>3</a:t>
          </a:r>
          <a:r>
            <a:rPr lang="ru-RU" sz="2400" b="1" kern="1200" dirty="0" smtClean="0">
              <a:solidFill>
                <a:srgbClr val="FF0000"/>
              </a:solidFill>
            </a:rPr>
            <a:t>ЭО</a:t>
          </a:r>
          <a:r>
            <a:rPr lang="ru-RU" sz="2400" b="1" kern="1200" baseline="-2000" dirty="0" smtClean="0">
              <a:solidFill>
                <a:srgbClr val="FF0000"/>
              </a:solidFill>
            </a:rPr>
            <a:t>3</a:t>
          </a:r>
          <a:endParaRPr lang="ru-RU" sz="2400" b="1" kern="1200" baseline="-2000" dirty="0">
            <a:solidFill>
              <a:srgbClr val="FF0000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b="1" kern="1200" baseline="0" dirty="0" smtClean="0"/>
            <a:t>Кислотная </a:t>
          </a:r>
          <a:r>
            <a:rPr lang="ru-RU" sz="2400" b="1" kern="1200" baseline="0" dirty="0" err="1" smtClean="0"/>
            <a:t>метаформа</a:t>
          </a:r>
          <a:r>
            <a:rPr lang="ru-RU" sz="2400" b="1" kern="1200" baseline="0" dirty="0" smtClean="0"/>
            <a:t> – </a:t>
          </a:r>
          <a:r>
            <a:rPr lang="ru-RU" sz="2400" b="1" kern="1200" baseline="0" dirty="0" smtClean="0">
              <a:solidFill>
                <a:srgbClr val="FF0000"/>
              </a:solidFill>
            </a:rPr>
            <a:t>НЭО</a:t>
          </a:r>
          <a:r>
            <a:rPr lang="ru-RU" sz="2400" b="1" kern="1200" baseline="-2000" dirty="0" smtClean="0">
              <a:solidFill>
                <a:srgbClr val="FF0000"/>
              </a:solidFill>
            </a:rPr>
            <a:t>2</a:t>
          </a:r>
          <a:endParaRPr lang="ru-RU" sz="2400" b="1" kern="1200" baseline="-2000" dirty="0">
            <a:solidFill>
              <a:srgbClr val="FF0000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b="1" kern="1200" dirty="0" smtClean="0">
              <a:solidFill>
                <a:srgbClr val="0070C0"/>
              </a:solidFill>
            </a:rPr>
            <a:t>Основная форма – Э(ОН)</a:t>
          </a:r>
          <a:r>
            <a:rPr lang="ru-RU" sz="2400" b="1" kern="1200" baseline="-2000" dirty="0" smtClean="0">
              <a:solidFill>
                <a:srgbClr val="0070C0"/>
              </a:solidFill>
            </a:rPr>
            <a:t>3</a:t>
          </a:r>
          <a:r>
            <a:rPr lang="ru-RU" sz="2400" b="1" kern="1200" dirty="0" smtClean="0">
              <a:solidFill>
                <a:srgbClr val="0070C0"/>
              </a:solidFill>
            </a:rPr>
            <a:t> </a:t>
          </a:r>
          <a:endParaRPr lang="ru-RU" sz="2400" b="1" kern="1200" dirty="0">
            <a:solidFill>
              <a:srgbClr val="0070C0"/>
            </a:solidFill>
          </a:endParaRPr>
        </a:p>
      </dsp:txBody>
      <dsp:txXfrm rot="-5400000">
        <a:off x="2569302" y="1636530"/>
        <a:ext cx="5089708" cy="1327684"/>
      </dsp:txXfrm>
    </dsp:sp>
    <dsp:sp modelId="{367496B9-3202-4444-9844-53FD30371A84}">
      <dsp:nvSpPr>
        <dsp:cNvPr id="0" name=""/>
        <dsp:cNvSpPr/>
      </dsp:nvSpPr>
      <dsp:spPr>
        <a:xfrm>
          <a:off x="288042" y="1537952"/>
          <a:ext cx="2281259" cy="1418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rgbClr val="FF0000"/>
              </a:solidFill>
              <a:latin typeface="Arial Black" pitchFamily="34" charset="0"/>
            </a:rPr>
            <a:t>Э</a:t>
          </a:r>
          <a:r>
            <a:rPr lang="ru-RU" sz="3200" kern="1200" baseline="-2000" dirty="0" smtClean="0">
              <a:solidFill>
                <a:srgbClr val="FF0000"/>
              </a:solidFill>
              <a:latin typeface="Arial Black" pitchFamily="34" charset="0"/>
            </a:rPr>
            <a:t>2</a:t>
          </a:r>
          <a:r>
            <a:rPr lang="ru-RU" sz="3200" kern="1200" dirty="0" smtClean="0">
              <a:solidFill>
                <a:srgbClr val="FF0000"/>
              </a:solidFill>
              <a:latin typeface="Arial Black" pitchFamily="34" charset="0"/>
            </a:rPr>
            <a:t>О</a:t>
          </a:r>
          <a:r>
            <a:rPr lang="ru-RU" sz="3200" kern="1200" baseline="-2000" dirty="0" smtClean="0">
              <a:solidFill>
                <a:srgbClr val="FF0000"/>
              </a:solidFill>
              <a:latin typeface="Arial Black" pitchFamily="34" charset="0"/>
            </a:rPr>
            <a:t>3</a:t>
          </a:r>
          <a:r>
            <a:rPr lang="ru-RU" sz="2800" kern="1200" baseline="0" dirty="0" smtClean="0">
              <a:solidFill>
                <a:srgbClr val="FF0000"/>
              </a:solidFill>
              <a:latin typeface="Arial Black" pitchFamily="34" charset="0"/>
            </a:rPr>
            <a:t>(+3)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>
              <a:solidFill>
                <a:schemeClr val="bg1"/>
              </a:solidFill>
              <a:latin typeface="Arial Black" pitchFamily="34" charset="0"/>
            </a:rPr>
            <a:t>Al</a:t>
          </a:r>
          <a:r>
            <a:rPr lang="en-US" sz="2400" kern="12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r>
            <a:rPr lang="en-US" sz="2400" kern="1200" baseline="0" dirty="0" smtClean="0">
              <a:solidFill>
                <a:schemeClr val="bg1"/>
              </a:solidFill>
              <a:latin typeface="Arial Black" pitchFamily="34" charset="0"/>
            </a:rPr>
            <a:t>O</a:t>
          </a:r>
          <a:r>
            <a:rPr lang="en-US" sz="2400" kern="1200" baseline="-2000" dirty="0" smtClean="0">
              <a:solidFill>
                <a:schemeClr val="bg1"/>
              </a:solidFill>
              <a:latin typeface="Arial Black" pitchFamily="34" charset="0"/>
            </a:rPr>
            <a:t>3</a:t>
          </a:r>
          <a:r>
            <a:rPr lang="ru-RU" sz="2400" kern="1200" baseline="0" dirty="0" smtClean="0">
              <a:solidFill>
                <a:schemeClr val="bg1"/>
              </a:solidFill>
              <a:latin typeface="Arial Black" pitchFamily="34" charset="0"/>
            </a:rPr>
            <a:t>, </a:t>
          </a:r>
          <a:r>
            <a:rPr lang="en-US" sz="2400" kern="1200" baseline="0" dirty="0" smtClean="0">
              <a:solidFill>
                <a:schemeClr val="bg1"/>
              </a:solidFill>
              <a:latin typeface="Arial Black" pitchFamily="34" charset="0"/>
            </a:rPr>
            <a:t>Cr</a:t>
          </a:r>
          <a:r>
            <a:rPr lang="en-US" sz="2400" kern="12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r>
            <a:rPr lang="en-US" sz="2400" kern="1200" baseline="0" dirty="0" smtClean="0">
              <a:solidFill>
                <a:schemeClr val="bg1"/>
              </a:solidFill>
              <a:latin typeface="Arial Black" pitchFamily="34" charset="0"/>
            </a:rPr>
            <a:t>O</a:t>
          </a:r>
          <a:r>
            <a:rPr lang="en-US" sz="2400" kern="1200" baseline="-2000" dirty="0" smtClean="0">
              <a:solidFill>
                <a:schemeClr val="bg1"/>
              </a:solidFill>
              <a:latin typeface="Arial Black" pitchFamily="34" charset="0"/>
            </a:rPr>
            <a:t>3</a:t>
          </a:r>
          <a:r>
            <a:rPr lang="ru-RU" sz="2400" kern="1200" baseline="0" dirty="0" smtClean="0">
              <a:solidFill>
                <a:schemeClr val="bg1"/>
              </a:solidFill>
              <a:latin typeface="Arial Black" pitchFamily="34" charset="0"/>
            </a:rPr>
            <a:t>,</a:t>
          </a:r>
          <a:r>
            <a:rPr lang="en-US" sz="2400" kern="1200" baseline="0" dirty="0" smtClean="0">
              <a:solidFill>
                <a:schemeClr val="bg1"/>
              </a:solidFill>
              <a:latin typeface="Arial Black" pitchFamily="34" charset="0"/>
            </a:rPr>
            <a:t>In</a:t>
          </a:r>
          <a:r>
            <a:rPr lang="en-US" sz="2400" kern="12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r>
            <a:rPr lang="en-US" sz="2400" kern="1200" baseline="0" dirty="0" smtClean="0">
              <a:solidFill>
                <a:schemeClr val="bg1"/>
              </a:solidFill>
              <a:latin typeface="Arial Black" pitchFamily="34" charset="0"/>
            </a:rPr>
            <a:t>O</a:t>
          </a:r>
          <a:r>
            <a:rPr lang="en-US" sz="2400" kern="1200" baseline="-2000" dirty="0" smtClean="0">
              <a:solidFill>
                <a:schemeClr val="bg1"/>
              </a:solidFill>
              <a:latin typeface="Arial Black" pitchFamily="34" charset="0"/>
            </a:rPr>
            <a:t>3</a:t>
          </a:r>
          <a:endParaRPr lang="ru-RU" sz="2400" kern="1200" baseline="-2000" dirty="0" smtClean="0">
            <a:solidFill>
              <a:schemeClr val="bg1"/>
            </a:solidFill>
            <a:latin typeface="Arial Black" pitchFamily="34" charset="0"/>
          </a:endParaRPr>
        </a:p>
      </dsp:txBody>
      <dsp:txXfrm>
        <a:off x="357297" y="1607207"/>
        <a:ext cx="2142749" cy="1280180"/>
      </dsp:txXfrm>
    </dsp:sp>
    <dsp:sp modelId="{5DE84B15-E93A-4BF1-80AD-513FB75379FD}">
      <dsp:nvSpPr>
        <dsp:cNvPr id="0" name=""/>
        <dsp:cNvSpPr/>
      </dsp:nvSpPr>
      <dsp:spPr>
        <a:xfrm rot="5400000">
          <a:off x="4334012" y="1452164"/>
          <a:ext cx="1724089" cy="516153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b="1" kern="1200" dirty="0" smtClean="0"/>
            <a:t>Кислотная </a:t>
          </a:r>
          <a:r>
            <a:rPr lang="ru-RU" sz="2400" b="1" kern="1200" dirty="0" err="1" smtClean="0"/>
            <a:t>ортоформа</a:t>
          </a:r>
          <a:r>
            <a:rPr lang="ru-RU" sz="2400" b="1" kern="1200" dirty="0" smtClean="0"/>
            <a:t> – </a:t>
          </a:r>
          <a:r>
            <a:rPr lang="ru-RU" sz="2400" b="1" kern="1200" dirty="0" smtClean="0">
              <a:solidFill>
                <a:srgbClr val="FF0000"/>
              </a:solidFill>
            </a:rPr>
            <a:t>Н</a:t>
          </a:r>
          <a:r>
            <a:rPr lang="ru-RU" sz="2400" b="1" kern="1200" baseline="-2000" dirty="0" smtClean="0">
              <a:solidFill>
                <a:srgbClr val="FF0000"/>
              </a:solidFill>
            </a:rPr>
            <a:t>4</a:t>
          </a:r>
          <a:r>
            <a:rPr lang="ru-RU" sz="2400" b="1" kern="1200" dirty="0" smtClean="0">
              <a:solidFill>
                <a:srgbClr val="FF0000"/>
              </a:solidFill>
            </a:rPr>
            <a:t>ЭО</a:t>
          </a:r>
          <a:r>
            <a:rPr lang="ru-RU" sz="2400" b="1" kern="1200" baseline="-2000" dirty="0" smtClean="0">
              <a:solidFill>
                <a:srgbClr val="FF0000"/>
              </a:solidFill>
            </a:rPr>
            <a:t>4</a:t>
          </a:r>
          <a:endParaRPr lang="ru-RU" sz="2400" b="1" kern="1200" baseline="-2000" dirty="0">
            <a:solidFill>
              <a:srgbClr val="FF0000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b="1" kern="1200" dirty="0" smtClean="0"/>
            <a:t>Кислотная </a:t>
          </a:r>
          <a:r>
            <a:rPr lang="ru-RU" sz="2400" b="1" kern="1200" dirty="0" err="1" smtClean="0"/>
            <a:t>метаформа</a:t>
          </a:r>
          <a:r>
            <a:rPr lang="ru-RU" sz="2400" b="1" kern="1200" dirty="0" smtClean="0"/>
            <a:t> – </a:t>
          </a:r>
          <a:r>
            <a:rPr lang="ru-RU" sz="2400" b="1" kern="1200" dirty="0" smtClean="0">
              <a:solidFill>
                <a:srgbClr val="FF0000"/>
              </a:solidFill>
            </a:rPr>
            <a:t>Н</a:t>
          </a:r>
          <a:r>
            <a:rPr lang="ru-RU" sz="2400" b="1" kern="1200" baseline="-2000" dirty="0" smtClean="0">
              <a:solidFill>
                <a:srgbClr val="FF0000"/>
              </a:solidFill>
            </a:rPr>
            <a:t>2</a:t>
          </a:r>
          <a:r>
            <a:rPr lang="ru-RU" sz="2400" b="1" kern="1200" dirty="0" smtClean="0">
              <a:solidFill>
                <a:srgbClr val="FF0000"/>
              </a:solidFill>
            </a:rPr>
            <a:t>ЭО</a:t>
          </a:r>
          <a:r>
            <a:rPr lang="ru-RU" sz="2400" b="1" kern="1200" baseline="-2000" dirty="0" smtClean="0">
              <a:solidFill>
                <a:srgbClr val="FF0000"/>
              </a:solidFill>
            </a:rPr>
            <a:t>3</a:t>
          </a:r>
          <a:r>
            <a:rPr lang="ru-RU" sz="2400" b="1" kern="1200" dirty="0" smtClean="0">
              <a:solidFill>
                <a:srgbClr val="FF0000"/>
              </a:solidFill>
            </a:rPr>
            <a:t> </a:t>
          </a:r>
          <a:endParaRPr lang="ru-RU" sz="2400" b="1" kern="1200" dirty="0">
            <a:solidFill>
              <a:srgbClr val="FF0000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b="1" kern="1200" dirty="0" smtClean="0">
              <a:solidFill>
                <a:srgbClr val="0070C0"/>
              </a:solidFill>
            </a:rPr>
            <a:t>Основная форма –Э(ОН)</a:t>
          </a:r>
          <a:r>
            <a:rPr lang="ru-RU" sz="2400" b="1" kern="1200" baseline="-2000" dirty="0" smtClean="0">
              <a:solidFill>
                <a:srgbClr val="0070C0"/>
              </a:solidFill>
            </a:rPr>
            <a:t>4</a:t>
          </a:r>
          <a:r>
            <a:rPr lang="ru-RU" sz="2400" b="1" kern="1200" dirty="0" smtClean="0">
              <a:solidFill>
                <a:srgbClr val="0070C0"/>
              </a:solidFill>
            </a:rPr>
            <a:t>                          </a:t>
          </a:r>
          <a:endParaRPr lang="ru-RU" sz="2000" b="1" kern="1200" baseline="-2000" dirty="0">
            <a:solidFill>
              <a:srgbClr val="0070C0"/>
            </a:solidFill>
          </a:endParaRPr>
        </a:p>
      </dsp:txBody>
      <dsp:txXfrm rot="-5400000">
        <a:off x="2615291" y="3255049"/>
        <a:ext cx="5077370" cy="1555763"/>
      </dsp:txXfrm>
    </dsp:sp>
    <dsp:sp modelId="{EEB2875D-22D7-4E1B-B454-CFEC14BED2F7}">
      <dsp:nvSpPr>
        <dsp:cNvPr id="0" name=""/>
        <dsp:cNvSpPr/>
      </dsp:nvSpPr>
      <dsp:spPr>
        <a:xfrm>
          <a:off x="288042" y="3312366"/>
          <a:ext cx="2327248" cy="1441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rgbClr val="FF0000"/>
              </a:solidFill>
              <a:latin typeface="Arial Black" pitchFamily="34" charset="0"/>
            </a:rPr>
            <a:t>ЭО</a:t>
          </a:r>
          <a:r>
            <a:rPr lang="ru-RU" sz="3200" kern="1200" baseline="-2000" dirty="0" smtClean="0">
              <a:solidFill>
                <a:srgbClr val="FF0000"/>
              </a:solidFill>
              <a:latin typeface="Arial Black" pitchFamily="34" charset="0"/>
            </a:rPr>
            <a:t>2</a:t>
          </a:r>
          <a:r>
            <a:rPr lang="ru-RU" sz="2800" kern="1200" baseline="0" dirty="0" smtClean="0">
              <a:solidFill>
                <a:srgbClr val="FF0000"/>
              </a:solidFill>
              <a:latin typeface="Arial Black" pitchFamily="34" charset="0"/>
            </a:rPr>
            <a:t>(+4)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>
              <a:solidFill>
                <a:schemeClr val="bg1"/>
              </a:solidFill>
              <a:latin typeface="Arial Black" pitchFamily="34" charset="0"/>
            </a:rPr>
            <a:t>SnO</a:t>
          </a:r>
          <a:r>
            <a:rPr lang="en-US" sz="2400" kern="12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r>
            <a:rPr lang="ru-RU" sz="2400" kern="1200" baseline="0" dirty="0" smtClean="0">
              <a:solidFill>
                <a:schemeClr val="bg1"/>
              </a:solidFill>
              <a:latin typeface="Arial Black" pitchFamily="34" charset="0"/>
            </a:rPr>
            <a:t>,</a:t>
          </a:r>
          <a:r>
            <a:rPr lang="en-US" sz="2400" kern="1200" baseline="0" dirty="0" smtClean="0">
              <a:solidFill>
                <a:schemeClr val="bg1"/>
              </a:solidFill>
              <a:latin typeface="Arial Black" pitchFamily="34" charset="0"/>
            </a:rPr>
            <a:t>PbO</a:t>
          </a:r>
          <a:r>
            <a:rPr lang="en-US" sz="2400" kern="12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r>
            <a:rPr lang="ru-RU" sz="2400" kern="1200" baseline="0" dirty="0" smtClean="0">
              <a:solidFill>
                <a:schemeClr val="bg1"/>
              </a:solidFill>
              <a:latin typeface="Arial Black" pitchFamily="34" charset="0"/>
            </a:rPr>
            <a:t>, </a:t>
          </a:r>
          <a:r>
            <a:rPr lang="en-US" sz="2400" kern="1200" baseline="0" dirty="0" smtClean="0">
              <a:solidFill>
                <a:schemeClr val="bg1"/>
              </a:solidFill>
              <a:latin typeface="Arial Black" pitchFamily="34" charset="0"/>
            </a:rPr>
            <a:t>TiO</a:t>
          </a:r>
          <a:r>
            <a:rPr lang="en-US" sz="2400" kern="1200" baseline="-2000" dirty="0" smtClean="0">
              <a:solidFill>
                <a:schemeClr val="bg1"/>
              </a:solidFill>
              <a:latin typeface="Arial Black" pitchFamily="34" charset="0"/>
            </a:rPr>
            <a:t>2</a:t>
          </a:r>
          <a:endParaRPr lang="ru-RU" sz="2400" kern="1200" baseline="-2000" dirty="0">
            <a:solidFill>
              <a:schemeClr val="bg1"/>
            </a:solidFill>
            <a:latin typeface="Arial Black" pitchFamily="34" charset="0"/>
          </a:endParaRPr>
        </a:p>
      </dsp:txBody>
      <dsp:txXfrm>
        <a:off x="358392" y="3382716"/>
        <a:ext cx="2186548" cy="1300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B2890-3A07-44DC-87B6-575565CB6D43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6ECAE-922A-4AAD-83A8-51C891A8B4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4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6ECAE-922A-4AAD-83A8-51C891A8B4A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73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Заголовок, клип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Клип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7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Rectangle 7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C0082-D34F-4D8B-95B6-242A56A80F18}" type="slidenum">
              <a:rPr lang="ru-RU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76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E638-47C2-4D69-A06B-0137B9F4E21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D2DC3-92CD-4740-9B56-7FB7CE589885}" type="slidenum">
              <a:rPr lang="ru-RU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35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E638-47C2-4D69-A06B-0137B9F4E21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D2DC3-92CD-4740-9B56-7FB7CE589885}" type="slidenum">
              <a:rPr lang="ru-RU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68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E638-47C2-4D69-A06B-0137B9F4E21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D2DC3-92CD-4740-9B56-7FB7CE589885}" type="slidenum">
              <a:rPr lang="ru-RU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24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E638-47C2-4D69-A06B-0137B9F4E21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D2DC3-92CD-4740-9B56-7FB7CE589885}" type="slidenum">
              <a:rPr lang="ru-RU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43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E638-47C2-4D69-A06B-0137B9F4E21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D2DC3-92CD-4740-9B56-7FB7CE589885}" type="slidenum">
              <a:rPr lang="ru-RU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982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E638-47C2-4D69-A06B-0137B9F4E21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D2DC3-92CD-4740-9B56-7FB7CE589885}" type="slidenum">
              <a:rPr lang="ru-RU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520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E638-47C2-4D69-A06B-0137B9F4E21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D2DC3-92CD-4740-9B56-7FB7CE589885}" type="slidenum">
              <a:rPr lang="ru-RU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23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E638-47C2-4D69-A06B-0137B9F4E21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D2DC3-92CD-4740-9B56-7FB7CE589885}" type="slidenum">
              <a:rPr lang="ru-RU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42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E638-47C2-4D69-A06B-0137B9F4E21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D2DC3-92CD-4740-9B56-7FB7CE589885}" type="slidenum">
              <a:rPr lang="ru-RU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90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E638-47C2-4D69-A06B-0137B9F4E21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D2DC3-92CD-4740-9B56-7FB7CE589885}" type="slidenum">
              <a:rPr lang="ru-RU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146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E638-47C2-4D69-A06B-0137B9F4E21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D2DC3-92CD-4740-9B56-7FB7CE589885}" type="slidenum">
              <a:rPr lang="ru-RU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17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2C6D6CC-86C7-4422-9F31-5D5A336F1E18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F1AC3718-BDEE-4742-A04F-CDB9F43E735C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7" r:id="rId12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6E638-47C2-4D69-A06B-0137B9F4E21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01.02.2022</a:t>
            </a:fld>
            <a:endParaRPr lang="ru-RU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D2DC3-92CD-4740-9B56-7FB7CE5898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98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ru.wikipedia.org/wiki/%D0%A5%D0%BB%D0%B0%D0%B4%D0%B0%D0%B3%D0%B5%D0%BD%D1%82" TargetMode="Externa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6" Type="http://schemas.microsoft.com/office/2007/relationships/hdphoto" Target="../media/hdphoto10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ru.wikipedia.org/wiki/%D0%A2%D0%B8%D1%82%D0%B0%D0%BD%D0%BE%D0%B2%D1%8B%D0%B5_%D0%B1%D0%B5%D0%BB%D0%B8%D0%BB%D0%B0" TargetMode="External"/><Relationship Id="rId1" Type="http://schemas.openxmlformats.org/officeDocument/2006/relationships/slideLayout" Target="../slideLayouts/slideLayout12.xml"/><Relationship Id="rId6" Type="http://schemas.microsoft.com/office/2007/relationships/hdphoto" Target="../media/hdphoto12.wdp"/><Relationship Id="rId5" Type="http://schemas.openxmlformats.org/officeDocument/2006/relationships/image" Target="../media/image30.png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665029"/>
              </p:ext>
            </p:extLst>
          </p:nvPr>
        </p:nvGraphicFramePr>
        <p:xfrm>
          <a:off x="5827" y="10197"/>
          <a:ext cx="9144000" cy="686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Слайд" r:id="rId3" imgW="4154445" imgH="3116443" progId="PowerPoint.Slide.8">
                  <p:embed/>
                </p:oleObj>
              </mc:Choice>
              <mc:Fallback>
                <p:oleObj name="Слайд" r:id="rId3" imgW="4154445" imgH="3116443" progId="PowerPoint.Slide.8">
                  <p:embed/>
                  <p:pic>
                    <p:nvPicPr>
                      <p:cNvPr id="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7" y="10197"/>
                        <a:ext cx="9144000" cy="686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3648" y="1772816"/>
            <a:ext cx="6454226" cy="1283568"/>
          </a:xfrm>
        </p:spPr>
        <p:txBody>
          <a:bodyPr>
            <a:prstTxWarp prst="textPlain">
              <a:avLst/>
            </a:prstTxWarp>
            <a:noAutofit/>
            <a:scene3d>
              <a:camera prst="perspectiveContrastingRightFacing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ru-RU" sz="9600" cap="none" dirty="0" smtClean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Black" pitchFamily="34" charset="0"/>
              </a:rPr>
              <a:t>Оксиды</a:t>
            </a:r>
            <a:endParaRPr lang="ru-RU" sz="9600" cap="none" dirty="0">
              <a:ln w="1905"/>
              <a:solidFill>
                <a:srgbClr val="FFFF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5420" y="260648"/>
            <a:ext cx="8229600" cy="836712"/>
          </a:xfr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soft" dir="t">
                <a:rot lat="0" lon="0" rev="16800000"/>
              </a:lightRig>
            </a:scene3d>
            <a:sp3d extrusionH="57150" prstMaterial="softEdge">
              <a:bevelT w="38100" h="38100"/>
            </a:sp3d>
          </a:bodyPr>
          <a:lstStyle/>
          <a:p>
            <a:r>
              <a:rPr lang="ru-RU" i="1" dirty="0" smtClean="0">
                <a:solidFill>
                  <a:srgbClr val="FF0000"/>
                </a:solidFill>
              </a:rPr>
              <a:t>Запишите уравнения реакций</a:t>
            </a:r>
            <a:endParaRPr lang="ru-RU" i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36512" y="1268760"/>
            <a:ext cx="8723312" cy="5400600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1.</a:t>
            </a:r>
            <a:r>
              <a:rPr lang="en-US" b="1" dirty="0" err="1" smtClean="0">
                <a:solidFill>
                  <a:schemeClr val="bg1"/>
                </a:solidFill>
                <a:latin typeface="Arial Black" pitchFamily="34" charset="0"/>
              </a:rPr>
              <a:t>CaO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 + H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.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SO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 + H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.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   Na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O+ 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H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PO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4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4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.</a:t>
            </a:r>
            <a:r>
              <a:rPr lang="en-US" b="1" dirty="0" err="1" smtClean="0">
                <a:solidFill>
                  <a:schemeClr val="bg1"/>
                </a:solidFill>
                <a:latin typeface="Arial Black" pitchFamily="34" charset="0"/>
              </a:rPr>
              <a:t>CaO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 + N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5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5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.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SO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 + 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  </a:t>
            </a:r>
            <a:r>
              <a:rPr lang="en-US" b="1" dirty="0" err="1" smtClean="0">
                <a:solidFill>
                  <a:schemeClr val="bg1"/>
                </a:solidFill>
                <a:latin typeface="Arial Black" pitchFamily="34" charset="0"/>
              </a:rPr>
              <a:t>NaOH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 </a:t>
            </a:r>
            <a:endParaRPr lang="en-US" b="1" dirty="0" smtClean="0">
              <a:solidFill>
                <a:schemeClr val="bg1"/>
              </a:solidFill>
              <a:latin typeface="Arial Black" pitchFamily="34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6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.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N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 + H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7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.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P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5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 +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   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KOH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8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.</a:t>
            </a:r>
            <a:r>
              <a:rPr lang="en-US" b="1" dirty="0" err="1" smtClean="0">
                <a:solidFill>
                  <a:schemeClr val="bg1"/>
                </a:solidFill>
                <a:latin typeface="Arial Black" pitchFamily="34" charset="0"/>
              </a:rPr>
              <a:t>MgO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 + 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HNO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9</a:t>
            </a:r>
            <a:r>
              <a:rPr lang="ru-RU" b="1" dirty="0" smtClean="0">
                <a:solidFill>
                  <a:schemeClr val="bg1"/>
                </a:solidFill>
                <a:latin typeface="Arial Black" pitchFamily="34" charset="0"/>
              </a:rPr>
              <a:t>.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N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5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 + </a:t>
            </a:r>
            <a:r>
              <a:rPr lang="en-US" b="1" dirty="0" err="1" smtClean="0">
                <a:solidFill>
                  <a:schemeClr val="bg1"/>
                </a:solidFill>
                <a:latin typeface="Arial Black" pitchFamily="34" charset="0"/>
              </a:rPr>
              <a:t>Ca</a:t>
            </a: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(OH)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</a:p>
          <a:p>
            <a:endParaRPr lang="ru-RU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" name="Стрелка вправо 3"/>
          <p:cNvSpPr/>
          <p:nvPr/>
        </p:nvSpPr>
        <p:spPr>
          <a:xfrm>
            <a:off x="3131840" y="1457781"/>
            <a:ext cx="489204" cy="6300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33868" y="1268760"/>
            <a:ext cx="2016224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" name="Стрелка вправо 5"/>
          <p:cNvSpPr/>
          <p:nvPr/>
        </p:nvSpPr>
        <p:spPr>
          <a:xfrm>
            <a:off x="3131840" y="1916832"/>
            <a:ext cx="504056" cy="7200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>
            <a:off x="3361590" y="3009445"/>
            <a:ext cx="518908" cy="7200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3613261" y="4040711"/>
            <a:ext cx="489204" cy="4752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3758621" y="4509120"/>
            <a:ext cx="489204" cy="7200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3653825" y="5085184"/>
            <a:ext cx="408075" cy="6057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4200286" y="5553236"/>
            <a:ext cx="489204" cy="7200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647792" y="1724236"/>
            <a:ext cx="1792230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321155" y="2274238"/>
            <a:ext cx="4500391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Arial Black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989177" y="2758014"/>
            <a:ext cx="2250195" cy="576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880498" y="3318354"/>
            <a:ext cx="3420272" cy="4915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Arial Black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641979" y="3789040"/>
            <a:ext cx="1370181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378354" y="4329100"/>
            <a:ext cx="3722037" cy="4009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276448" y="4869160"/>
            <a:ext cx="3391962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933958" y="5373216"/>
            <a:ext cx="331236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43608" y="2348880"/>
            <a:ext cx="288032" cy="3825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730800" y="2348879"/>
            <a:ext cx="406317" cy="2988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2555776" y="2348880"/>
            <a:ext cx="360040" cy="3825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58555" y="2316571"/>
            <a:ext cx="277741" cy="372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6" name="Стрелка вправо 25"/>
          <p:cNvSpPr/>
          <p:nvPr/>
        </p:nvSpPr>
        <p:spPr>
          <a:xfrm>
            <a:off x="4321155" y="2420889"/>
            <a:ext cx="409645" cy="7742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988911" y="3429000"/>
            <a:ext cx="360040" cy="3177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Стрелка вправо 27"/>
          <p:cNvSpPr/>
          <p:nvPr/>
        </p:nvSpPr>
        <p:spPr>
          <a:xfrm>
            <a:off x="3758621" y="3501007"/>
            <a:ext cx="489204" cy="8688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4378355" y="3791549"/>
            <a:ext cx="368335" cy="4446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2218574" y="4411960"/>
            <a:ext cx="337202" cy="3491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Arial Black" pitchFamily="34" charset="0"/>
              </a:rPr>
              <a:t>6</a:t>
            </a:r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4444887" y="4370040"/>
            <a:ext cx="390667" cy="360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414965" y="4370040"/>
            <a:ext cx="312770" cy="360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2155528" y="4935453"/>
            <a:ext cx="386845" cy="360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2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488832" cy="922114"/>
          </a:xfr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Амфотерные оксиды</a:t>
            </a: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587412"/>
              </p:ext>
            </p:extLst>
          </p:nvPr>
        </p:nvGraphicFramePr>
        <p:xfrm>
          <a:off x="457200" y="1600200"/>
          <a:ext cx="8229600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Схема 12"/>
          <p:cNvGraphicFramePr/>
          <p:nvPr>
            <p:extLst>
              <p:ext uri="{D42A27DB-BD31-4B8C-83A1-F6EECF244321}">
                <p14:modId xmlns:p14="http://schemas.microsoft.com/office/powerpoint/2010/main" val="2706721177"/>
              </p:ext>
            </p:extLst>
          </p:nvPr>
        </p:nvGraphicFramePr>
        <p:xfrm>
          <a:off x="755576" y="1412776"/>
          <a:ext cx="8064896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159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Химические свойства амфотерных оксидов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76672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1.Взаимодействуют с сильными кислотами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99592" y="2060848"/>
            <a:ext cx="6192688" cy="576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Arial Black" pitchFamily="34" charset="0"/>
              </a:rPr>
              <a:t>ZnO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+ 2HCl     ZnCl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+ H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</a:p>
          <a:p>
            <a:pPr algn="ctr"/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99592" y="2458533"/>
            <a:ext cx="1656184" cy="4680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Основный </a:t>
            </a:r>
          </a:p>
          <a:p>
            <a:pPr algn="ctr"/>
            <a:r>
              <a:rPr lang="ru-RU" b="1" dirty="0" smtClean="0">
                <a:solidFill>
                  <a:srgbClr val="FF0000"/>
                </a:solidFill>
              </a:rPr>
              <a:t>оксид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771800" y="2384884"/>
            <a:ext cx="1080120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Кислота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17352" y="2926585"/>
            <a:ext cx="7632848" cy="10064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      2.Взаимодействуют со щелочами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       </a:t>
            </a:r>
            <a:r>
              <a:rPr lang="en-US" sz="2800" b="1" dirty="0" err="1" smtClean="0">
                <a:solidFill>
                  <a:schemeClr val="bg1"/>
                </a:solidFill>
                <a:latin typeface="Arial Black" pitchFamily="34" charset="0"/>
              </a:rPr>
              <a:t>ZnO</a:t>
            </a:r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 +2NaOH    Na</a:t>
            </a:r>
            <a:r>
              <a:rPr lang="en-US" sz="2800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ZnO</a:t>
            </a:r>
            <a:r>
              <a:rPr lang="en-US" sz="2800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 + H</a:t>
            </a:r>
            <a:r>
              <a:rPr lang="en-US" sz="2800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endParaRPr lang="ru-RU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71600" y="3789040"/>
            <a:ext cx="1512168" cy="576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Кислотный оксид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55776" y="3789040"/>
            <a:ext cx="1440160" cy="576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Основание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Стрелка вправо 11"/>
          <p:cNvSpPr/>
          <p:nvPr/>
        </p:nvSpPr>
        <p:spPr>
          <a:xfrm>
            <a:off x="3779912" y="2204864"/>
            <a:ext cx="28803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3923928" y="3573016"/>
            <a:ext cx="28803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 descr="File106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941168"/>
            <a:ext cx="2255912" cy="159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58581" y="4368812"/>
            <a:ext cx="7488832" cy="7920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Arial Black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 Black" pitchFamily="34" charset="0"/>
              </a:rPr>
              <a:t>ZnO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+ 2NaOH + H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O      Na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Zn(OH)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4</a:t>
            </a:r>
            <a:endParaRPr lang="ru-RU" sz="2800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6" name="Двойные круглые скобки 15"/>
          <p:cNvSpPr/>
          <p:nvPr/>
        </p:nvSpPr>
        <p:spPr>
          <a:xfrm>
            <a:off x="6588224" y="4560263"/>
            <a:ext cx="1632012" cy="452913"/>
          </a:xfrm>
          <a:prstGeom prst="bracketPair">
            <a:avLst>
              <a:gd name="adj" fmla="val 14987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5292080" y="4764856"/>
            <a:ext cx="288032" cy="457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95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scene3d>
            <a:camera prst="orthographicFront"/>
            <a:lightRig rig="soft" dir="t">
              <a:rot lat="0" lon="0" rev="16800000"/>
            </a:lightRig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ru-RU" dirty="0" smtClean="0">
                <a:solidFill>
                  <a:srgbClr val="FF0000"/>
                </a:solidFill>
                <a:latin typeface="+mn-lt"/>
              </a:rPr>
              <a:t>Задание «Химический лабиринт»</a:t>
            </a:r>
            <a:endParaRPr lang="ru-RU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b="1" dirty="0" smtClean="0">
                <a:solidFill>
                  <a:schemeClr val="bg1"/>
                </a:solidFill>
              </a:rPr>
              <a:t>Найдите путь, который приведет вас к финишу. Если суждение, вписанное в клетку, правильно, то продолжайте путь по стрелке  с обозначением «да». Если данное суждение ошибочно, то вам следует продолжить путь  по стрелке с обозначением «нет». Если вы потеряете путь, то начните его сначала. </a:t>
            </a:r>
          </a:p>
          <a:p>
            <a:pPr marL="137160" indent="0">
              <a:buNone/>
            </a:pPr>
            <a:r>
              <a:rPr lang="ru-RU" b="1" dirty="0" smtClean="0">
                <a:solidFill>
                  <a:schemeClr val="bg1"/>
                </a:solidFill>
              </a:rPr>
              <a:t>    Желаю удачи!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53136"/>
            <a:ext cx="2088232" cy="21328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0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Овал 205"/>
          <p:cNvSpPr/>
          <p:nvPr/>
        </p:nvSpPr>
        <p:spPr>
          <a:xfrm>
            <a:off x="7784815" y="5085183"/>
            <a:ext cx="302550" cy="2160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5" name="Овал 204"/>
          <p:cNvSpPr/>
          <p:nvPr/>
        </p:nvSpPr>
        <p:spPr>
          <a:xfrm>
            <a:off x="5890235" y="5085183"/>
            <a:ext cx="296752" cy="2160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" name="Овал 203"/>
          <p:cNvSpPr/>
          <p:nvPr/>
        </p:nvSpPr>
        <p:spPr>
          <a:xfrm>
            <a:off x="3954918" y="5085183"/>
            <a:ext cx="324889" cy="2160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3" name="Овал 202"/>
          <p:cNvSpPr/>
          <p:nvPr/>
        </p:nvSpPr>
        <p:spPr>
          <a:xfrm>
            <a:off x="2069152" y="5085183"/>
            <a:ext cx="283677" cy="2160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2" name="Овал 201"/>
          <p:cNvSpPr/>
          <p:nvPr/>
        </p:nvSpPr>
        <p:spPr>
          <a:xfrm>
            <a:off x="151490" y="5023493"/>
            <a:ext cx="302118" cy="22067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1" name="Овал 200"/>
          <p:cNvSpPr/>
          <p:nvPr/>
        </p:nvSpPr>
        <p:spPr>
          <a:xfrm>
            <a:off x="7761351" y="3411675"/>
            <a:ext cx="326014" cy="19789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0" name="Овал 199"/>
          <p:cNvSpPr/>
          <p:nvPr/>
        </p:nvSpPr>
        <p:spPr>
          <a:xfrm>
            <a:off x="5982983" y="3423223"/>
            <a:ext cx="337731" cy="2135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9" name="Овал 198"/>
          <p:cNvSpPr/>
          <p:nvPr/>
        </p:nvSpPr>
        <p:spPr>
          <a:xfrm>
            <a:off x="3954918" y="3424908"/>
            <a:ext cx="387714" cy="23499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8" name="Овал 197"/>
          <p:cNvSpPr/>
          <p:nvPr/>
        </p:nvSpPr>
        <p:spPr>
          <a:xfrm>
            <a:off x="2087027" y="3391426"/>
            <a:ext cx="370123" cy="24965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7" name="Овал 196"/>
          <p:cNvSpPr/>
          <p:nvPr/>
        </p:nvSpPr>
        <p:spPr>
          <a:xfrm>
            <a:off x="131309" y="3404567"/>
            <a:ext cx="322299" cy="24045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6" name="Овал 195"/>
          <p:cNvSpPr/>
          <p:nvPr/>
        </p:nvSpPr>
        <p:spPr>
          <a:xfrm>
            <a:off x="7628821" y="1757399"/>
            <a:ext cx="356053" cy="23144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5" name="Овал 194"/>
          <p:cNvSpPr/>
          <p:nvPr/>
        </p:nvSpPr>
        <p:spPr>
          <a:xfrm>
            <a:off x="5855096" y="1772816"/>
            <a:ext cx="278730" cy="21377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4" name="Овал 193"/>
          <p:cNvSpPr/>
          <p:nvPr/>
        </p:nvSpPr>
        <p:spPr>
          <a:xfrm>
            <a:off x="3954918" y="1775223"/>
            <a:ext cx="270696" cy="21361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3" name="Овал 192"/>
          <p:cNvSpPr/>
          <p:nvPr/>
        </p:nvSpPr>
        <p:spPr>
          <a:xfrm>
            <a:off x="2051143" y="1775223"/>
            <a:ext cx="283677" cy="21136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2" name="Овал 191"/>
          <p:cNvSpPr/>
          <p:nvPr/>
        </p:nvSpPr>
        <p:spPr>
          <a:xfrm>
            <a:off x="107504" y="1755552"/>
            <a:ext cx="301686" cy="23328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1" name="Овал 190"/>
          <p:cNvSpPr/>
          <p:nvPr/>
        </p:nvSpPr>
        <p:spPr>
          <a:xfrm>
            <a:off x="7683188" y="116633"/>
            <a:ext cx="301686" cy="21602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0" name="Овал 189"/>
          <p:cNvSpPr/>
          <p:nvPr/>
        </p:nvSpPr>
        <p:spPr>
          <a:xfrm>
            <a:off x="5855096" y="116632"/>
            <a:ext cx="295393" cy="21602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Овал 188"/>
          <p:cNvSpPr/>
          <p:nvPr/>
        </p:nvSpPr>
        <p:spPr>
          <a:xfrm>
            <a:off x="3954918" y="116632"/>
            <a:ext cx="270696" cy="21602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8" name="Овал 187"/>
          <p:cNvSpPr/>
          <p:nvPr/>
        </p:nvSpPr>
        <p:spPr>
          <a:xfrm>
            <a:off x="1988704" y="116632"/>
            <a:ext cx="303497" cy="21602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7" name="Овал 186"/>
          <p:cNvSpPr/>
          <p:nvPr/>
        </p:nvSpPr>
        <p:spPr>
          <a:xfrm>
            <a:off x="107504" y="116632"/>
            <a:ext cx="301686" cy="21602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44625"/>
            <a:ext cx="7772400" cy="432047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332656"/>
            <a:ext cx="1512168" cy="12241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 smtClean="0">
                <a:solidFill>
                  <a:prstClr val="white"/>
                </a:solidFill>
              </a:rPr>
              <a:t>Оксиды-это сложные вещества, состоящие из 2-х элементов, один из которых О </a:t>
            </a:r>
            <a:r>
              <a:rPr lang="ru-RU" sz="1400" b="1" baseline="30000" dirty="0" smtClean="0">
                <a:solidFill>
                  <a:prstClr val="white"/>
                </a:solidFill>
              </a:rPr>
              <a:t>-2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97696" y="332656"/>
            <a:ext cx="1494183" cy="12241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prstClr val="white"/>
                </a:solidFill>
              </a:rPr>
              <a:t>Оксид водорода-это вода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923928" y="332656"/>
            <a:ext cx="1512168" cy="12241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prstClr val="white"/>
                </a:solidFill>
              </a:rPr>
              <a:t>Основные оксиды реагируют с кислотами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855096" y="332656"/>
            <a:ext cx="1440160" cy="12241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NO  -</a:t>
            </a:r>
            <a:r>
              <a:rPr lang="ru-RU" b="1" dirty="0" smtClean="0">
                <a:solidFill>
                  <a:prstClr val="white"/>
                </a:solidFill>
              </a:rPr>
              <a:t>солеобразующий оксид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668344" y="332656"/>
            <a:ext cx="1331640" cy="12241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 smtClean="0">
                <a:solidFill>
                  <a:prstClr val="white"/>
                </a:solidFill>
              </a:rPr>
              <a:t>Гидрокси</a:t>
            </a:r>
            <a:endParaRPr lang="ru-RU" b="1" dirty="0" smtClean="0">
              <a:solidFill>
                <a:prstClr val="white"/>
              </a:solidFill>
            </a:endParaRPr>
          </a:p>
          <a:p>
            <a:pPr algn="ctr"/>
            <a:r>
              <a:rPr lang="ru-RU" b="1" dirty="0" err="1" smtClean="0">
                <a:solidFill>
                  <a:prstClr val="white"/>
                </a:solidFill>
              </a:rPr>
              <a:t>ду</a:t>
            </a:r>
            <a:r>
              <a:rPr lang="ru-RU" b="1" dirty="0" smtClean="0">
                <a:solidFill>
                  <a:prstClr val="white"/>
                </a:solidFill>
              </a:rPr>
              <a:t> натрия соответствует </a:t>
            </a:r>
            <a:r>
              <a:rPr lang="en-US" b="1" dirty="0" smtClean="0">
                <a:solidFill>
                  <a:prstClr val="white"/>
                </a:solidFill>
              </a:rPr>
              <a:t>Na</a:t>
            </a:r>
            <a:r>
              <a:rPr lang="en-US" b="1" baseline="-2000" dirty="0" smtClean="0">
                <a:solidFill>
                  <a:prstClr val="white"/>
                </a:solidFill>
              </a:rPr>
              <a:t>2</a:t>
            </a:r>
            <a:r>
              <a:rPr lang="en-US" b="1" dirty="0" smtClean="0">
                <a:solidFill>
                  <a:prstClr val="white"/>
                </a:solidFill>
              </a:rPr>
              <a:t>O</a:t>
            </a:r>
            <a:endParaRPr lang="ru-RU" b="1" dirty="0" smtClean="0">
              <a:solidFill>
                <a:prstClr val="white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504" y="1988840"/>
            <a:ext cx="1512168" cy="11521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prstClr val="white"/>
                </a:solidFill>
              </a:rPr>
              <a:t>Все оксиды неметаллов реагируют с водой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997697" y="1988840"/>
            <a:ext cx="1494183" cy="11521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SiO2 </a:t>
            </a:r>
            <a:r>
              <a:rPr lang="ru-RU" b="1" dirty="0" smtClean="0">
                <a:solidFill>
                  <a:prstClr val="white"/>
                </a:solidFill>
              </a:rPr>
              <a:t>реагирует с водой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907077" y="1988840"/>
            <a:ext cx="1529019" cy="11521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prstClr val="white"/>
                </a:solidFill>
              </a:rPr>
              <a:t>Кислотные оксиды реагируют с кислотами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796136" y="1988840"/>
            <a:ext cx="1512168" cy="11521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prstClr val="white"/>
                </a:solidFill>
              </a:rPr>
              <a:t>Кислотным оксидам соответствуют основания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614592" y="1988840"/>
            <a:ext cx="1368152" cy="11521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prstClr val="white"/>
                </a:solidFill>
              </a:rPr>
              <a:t>СО</a:t>
            </a:r>
            <a:r>
              <a:rPr lang="ru-RU" b="1" baseline="-2000" dirty="0" smtClean="0">
                <a:solidFill>
                  <a:prstClr val="white"/>
                </a:solidFill>
              </a:rPr>
              <a:t>2 </a:t>
            </a:r>
            <a:r>
              <a:rPr lang="ru-RU" b="1" dirty="0" smtClean="0">
                <a:solidFill>
                  <a:prstClr val="white"/>
                </a:solidFill>
              </a:rPr>
              <a:t>–это газ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07504" y="3645024"/>
            <a:ext cx="1512168" cy="11521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prstClr val="white"/>
                </a:solidFill>
              </a:rPr>
              <a:t>При горении сложных веществ образуются оксиды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988704" y="3636808"/>
            <a:ext cx="1512168" cy="11521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prstClr val="white"/>
                </a:solidFill>
              </a:rPr>
              <a:t>Оксиды металлов –все основные оксиды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932229" y="3659904"/>
            <a:ext cx="1584176" cy="113724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prstClr val="white"/>
                </a:solidFill>
              </a:rPr>
              <a:t>Оксиды щелочных металлов-все основные оксиды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5902010" y="3641078"/>
            <a:ext cx="1422247" cy="113724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prstClr val="white"/>
                </a:solidFill>
              </a:rPr>
              <a:t>Все оксиды твердые вещества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686600" y="3645024"/>
            <a:ext cx="1331640" cy="113724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</a:rPr>
              <a:t>N</a:t>
            </a:r>
            <a:r>
              <a:rPr lang="en-US" sz="1600" b="1" baseline="-2000" dirty="0" smtClean="0">
                <a:solidFill>
                  <a:prstClr val="white"/>
                </a:solidFill>
              </a:rPr>
              <a:t>2</a:t>
            </a:r>
            <a:r>
              <a:rPr lang="en-US" sz="1600" b="1" dirty="0" smtClean="0">
                <a:solidFill>
                  <a:prstClr val="white"/>
                </a:solidFill>
              </a:rPr>
              <a:t>O</a:t>
            </a:r>
            <a:r>
              <a:rPr lang="en-US" sz="1600" b="1" baseline="-2000" dirty="0" smtClean="0">
                <a:solidFill>
                  <a:prstClr val="white"/>
                </a:solidFill>
              </a:rPr>
              <a:t>3</a:t>
            </a:r>
            <a:r>
              <a:rPr lang="ru-RU" sz="1600" b="1" dirty="0" smtClean="0">
                <a:solidFill>
                  <a:prstClr val="white"/>
                </a:solidFill>
              </a:rPr>
              <a:t> </a:t>
            </a:r>
            <a:r>
              <a:rPr lang="ru-RU" sz="1600" b="1" dirty="0" err="1" smtClean="0">
                <a:solidFill>
                  <a:prstClr val="white"/>
                </a:solidFill>
              </a:rPr>
              <a:t>соответству</a:t>
            </a:r>
            <a:r>
              <a:rPr lang="ru-RU" sz="1600" b="1" dirty="0" smtClean="0">
                <a:solidFill>
                  <a:prstClr val="white"/>
                </a:solidFill>
              </a:rPr>
              <a:t> </a:t>
            </a:r>
            <a:r>
              <a:rPr lang="ru-RU" sz="1600" b="1" dirty="0" err="1" smtClean="0">
                <a:solidFill>
                  <a:prstClr val="white"/>
                </a:solidFill>
              </a:rPr>
              <a:t>ет</a:t>
            </a:r>
            <a:r>
              <a:rPr lang="ru-RU" sz="1600" b="1" dirty="0" smtClean="0">
                <a:solidFill>
                  <a:prstClr val="white"/>
                </a:solidFill>
              </a:rPr>
              <a:t> азотистая кислота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97053" y="5277626"/>
            <a:ext cx="1440160" cy="11757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P</a:t>
            </a:r>
            <a:r>
              <a:rPr lang="en-US" b="1" baseline="-2000" dirty="0" smtClean="0">
                <a:solidFill>
                  <a:prstClr val="white"/>
                </a:solidFill>
              </a:rPr>
              <a:t>4</a:t>
            </a:r>
            <a:r>
              <a:rPr lang="en-US" b="1" dirty="0" smtClean="0">
                <a:solidFill>
                  <a:prstClr val="white"/>
                </a:solidFill>
              </a:rPr>
              <a:t>O</a:t>
            </a:r>
            <a:r>
              <a:rPr lang="en-US" b="1" baseline="-2000" dirty="0" smtClean="0">
                <a:solidFill>
                  <a:prstClr val="white"/>
                </a:solidFill>
              </a:rPr>
              <a:t>10 </a:t>
            </a:r>
            <a:r>
              <a:rPr lang="en-US" b="1" dirty="0" smtClean="0">
                <a:solidFill>
                  <a:prstClr val="white"/>
                </a:solidFill>
              </a:rPr>
              <a:t>(P</a:t>
            </a:r>
            <a:r>
              <a:rPr lang="en-US" b="1" baseline="-2000" dirty="0" smtClean="0">
                <a:solidFill>
                  <a:prstClr val="white"/>
                </a:solidFill>
              </a:rPr>
              <a:t>2</a:t>
            </a:r>
            <a:r>
              <a:rPr lang="en-US" b="1" dirty="0" smtClean="0">
                <a:solidFill>
                  <a:prstClr val="white"/>
                </a:solidFill>
              </a:rPr>
              <a:t>O</a:t>
            </a:r>
            <a:r>
              <a:rPr lang="en-US" b="1" baseline="-2000" dirty="0" smtClean="0">
                <a:solidFill>
                  <a:prstClr val="white"/>
                </a:solidFill>
              </a:rPr>
              <a:t>5</a:t>
            </a:r>
            <a:r>
              <a:rPr lang="en-US" b="1" dirty="0" smtClean="0">
                <a:solidFill>
                  <a:prstClr val="white"/>
                </a:solidFill>
              </a:rPr>
              <a:t>)</a:t>
            </a:r>
            <a:r>
              <a:rPr lang="ru-RU" b="1" dirty="0" smtClean="0">
                <a:solidFill>
                  <a:prstClr val="white"/>
                </a:solidFill>
              </a:rPr>
              <a:t>-белое твердое вещество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1997697" y="5301206"/>
            <a:ext cx="1494183" cy="11521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prstClr val="white"/>
                </a:solidFill>
              </a:rPr>
              <a:t>При горении простых веществ образуются оксиды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923928" y="5318494"/>
            <a:ext cx="1512168" cy="113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prstClr val="white"/>
                </a:solidFill>
              </a:rPr>
              <a:t>СО</a:t>
            </a:r>
            <a:r>
              <a:rPr lang="ru-RU" b="1" baseline="-2000" dirty="0" smtClean="0">
                <a:solidFill>
                  <a:prstClr val="white"/>
                </a:solidFill>
              </a:rPr>
              <a:t>2 -</a:t>
            </a:r>
            <a:r>
              <a:rPr lang="ru-RU" b="1" dirty="0" smtClean="0">
                <a:solidFill>
                  <a:prstClr val="white"/>
                </a:solidFill>
              </a:rPr>
              <a:t> солеобразующий оксид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5832140" y="5318494"/>
            <a:ext cx="1476164" cy="113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prstClr val="white"/>
                </a:solidFill>
              </a:rPr>
              <a:t>Основные оксиды реагируют с кислотными оксидам</a:t>
            </a:r>
            <a:r>
              <a:rPr lang="ru-RU" sz="1600" dirty="0" smtClean="0">
                <a:solidFill>
                  <a:prstClr val="white"/>
                </a:solidFill>
              </a:rPr>
              <a:t>и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7686599" y="5318494"/>
            <a:ext cx="1331641" cy="11348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prstClr val="white"/>
                </a:solidFill>
              </a:rPr>
              <a:t>Финиш</a:t>
            </a: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817133" y="1628800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1619672" y="944724"/>
            <a:ext cx="36903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7133" y="157273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556768" y="606376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1619672" y="3140968"/>
            <a:ext cx="369032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59232" y="3049434"/>
            <a:ext cx="461665" cy="423577"/>
          </a:xfrm>
          <a:prstGeom prst="rect">
            <a:avLst/>
          </a:prstGeom>
          <a:noFill/>
        </p:spPr>
        <p:txBody>
          <a:bodyPr vert="vert" wrap="none" rtlCol="0">
            <a:spAutoFit/>
            <a:scene3d>
              <a:camera prst="orthographicFront">
                <a:rot lat="0" lon="0" rev="2400000"/>
              </a:camera>
              <a:lightRig rig="threePt" dir="t"/>
            </a:scene3d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35" name="Прямая со стрелкой 34"/>
          <p:cNvCxnSpPr/>
          <p:nvPr/>
        </p:nvCxnSpPr>
        <p:spPr>
          <a:xfrm>
            <a:off x="863588" y="3140968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48933" y="318654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38" name="Прямая со стрелкой 37"/>
          <p:cNvCxnSpPr/>
          <p:nvPr/>
        </p:nvCxnSpPr>
        <p:spPr>
          <a:xfrm flipH="1">
            <a:off x="1556768" y="4869160"/>
            <a:ext cx="431936" cy="4084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27039" y="4776932"/>
            <a:ext cx="461665" cy="423577"/>
          </a:xfrm>
          <a:prstGeom prst="rect">
            <a:avLst/>
          </a:prstGeom>
          <a:noFill/>
        </p:spPr>
        <p:txBody>
          <a:bodyPr vert="vert" wrap="none" rtlCol="0">
            <a:spAutoFit/>
            <a:scene3d>
              <a:camera prst="orthographicFront">
                <a:rot lat="0" lon="0" rev="7800000"/>
              </a:camera>
              <a:lightRig rig="threePt" dir="t"/>
            </a:scene3d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41" name="Прямая со стрелкой 40"/>
          <p:cNvCxnSpPr/>
          <p:nvPr/>
        </p:nvCxnSpPr>
        <p:spPr>
          <a:xfrm>
            <a:off x="1556768" y="5865481"/>
            <a:ext cx="43193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92431" y="552619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44" name="Прямая со стрелкой 43"/>
          <p:cNvCxnSpPr/>
          <p:nvPr/>
        </p:nvCxnSpPr>
        <p:spPr>
          <a:xfrm flipV="1">
            <a:off x="817133" y="4869160"/>
            <a:ext cx="0" cy="4084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72698" y="4869160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47" name="Прямая со стрелкой 46"/>
          <p:cNvCxnSpPr/>
          <p:nvPr/>
        </p:nvCxnSpPr>
        <p:spPr>
          <a:xfrm flipV="1">
            <a:off x="3491879" y="4869160"/>
            <a:ext cx="440350" cy="4320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76918" y="4830208"/>
            <a:ext cx="461665" cy="340799"/>
          </a:xfrm>
          <a:prstGeom prst="rect">
            <a:avLst/>
          </a:prstGeom>
          <a:noFill/>
        </p:spPr>
        <p:txBody>
          <a:bodyPr vert="vert270" wrap="none" rtlCol="0">
            <a:spAutoFit/>
            <a:scene3d>
              <a:camera prst="orthographicFront">
                <a:rot lat="0" lon="0" rev="18600000"/>
              </a:camera>
              <a:lightRig rig="threePt" dir="t"/>
            </a:scene3d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50" name="Прямая со стрелкой 49"/>
          <p:cNvCxnSpPr>
            <a:stCxn id="20" idx="0"/>
          </p:cNvCxnSpPr>
          <p:nvPr/>
        </p:nvCxnSpPr>
        <p:spPr>
          <a:xfrm flipH="1" flipV="1">
            <a:off x="2744788" y="4869160"/>
            <a:ext cx="1" cy="4320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9792" y="4900517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53" name="Прямая со стрелкой 52"/>
          <p:cNvCxnSpPr>
            <a:stCxn id="21" idx="1"/>
          </p:cNvCxnSpPr>
          <p:nvPr/>
        </p:nvCxnSpPr>
        <p:spPr>
          <a:xfrm flipH="1">
            <a:off x="3500872" y="5885915"/>
            <a:ext cx="423056" cy="961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508715" y="553212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56" name="Прямая со стрелкой 55"/>
          <p:cNvCxnSpPr>
            <a:stCxn id="16" idx="0"/>
          </p:cNvCxnSpPr>
          <p:nvPr/>
        </p:nvCxnSpPr>
        <p:spPr>
          <a:xfrm flipV="1">
            <a:off x="4724317" y="3186543"/>
            <a:ext cx="0" cy="47336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680012" y="320676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59" name="Прямая со стрелкой 58"/>
          <p:cNvCxnSpPr/>
          <p:nvPr/>
        </p:nvCxnSpPr>
        <p:spPr>
          <a:xfrm flipV="1">
            <a:off x="5436096" y="1572733"/>
            <a:ext cx="419000" cy="41610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471" y="1512725"/>
            <a:ext cx="461665" cy="423577"/>
          </a:xfrm>
          <a:prstGeom prst="rect">
            <a:avLst/>
          </a:prstGeom>
          <a:noFill/>
        </p:spPr>
        <p:txBody>
          <a:bodyPr vert="vert270" wrap="none" rtlCol="0">
            <a:spAutoFit/>
            <a:scene3d>
              <a:camera prst="orthographicFront">
                <a:rot lat="0" lon="0" rev="18600000"/>
              </a:camera>
              <a:lightRig rig="threePt" dir="t"/>
            </a:scene3d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62" name="Прямая со стрелкой 61"/>
          <p:cNvCxnSpPr/>
          <p:nvPr/>
        </p:nvCxnSpPr>
        <p:spPr>
          <a:xfrm>
            <a:off x="6575176" y="1572733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519020" y="1549153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65" name="Прямая со стрелкой 64"/>
          <p:cNvCxnSpPr/>
          <p:nvPr/>
        </p:nvCxnSpPr>
        <p:spPr>
          <a:xfrm>
            <a:off x="7292245" y="3133924"/>
            <a:ext cx="394355" cy="4887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324257" y="3130398"/>
            <a:ext cx="461665" cy="423577"/>
          </a:xfrm>
          <a:prstGeom prst="rect">
            <a:avLst/>
          </a:prstGeom>
          <a:noFill/>
        </p:spPr>
        <p:txBody>
          <a:bodyPr vert="vert270" wrap="none" rtlCol="0">
            <a:spAutoFit/>
            <a:scene3d>
              <a:camera prst="orthographicFront">
                <a:rot lat="0" lon="0" rev="13200000"/>
              </a:camera>
              <a:lightRig rig="threePt" dir="t"/>
            </a:scene3d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71" name="Прямая со стрелкой 70"/>
          <p:cNvCxnSpPr>
            <a:stCxn id="3" idx="3"/>
          </p:cNvCxnSpPr>
          <p:nvPr/>
        </p:nvCxnSpPr>
        <p:spPr>
          <a:xfrm flipH="1">
            <a:off x="7292245" y="4762500"/>
            <a:ext cx="480155" cy="5151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152927" y="4787535"/>
            <a:ext cx="461665" cy="340799"/>
          </a:xfrm>
          <a:prstGeom prst="rect">
            <a:avLst/>
          </a:prstGeom>
          <a:noFill/>
        </p:spPr>
        <p:txBody>
          <a:bodyPr vert="vert270" wrap="none" rtlCol="0">
            <a:spAutoFit/>
            <a:scene3d>
              <a:camera prst="orthographicFront">
                <a:rot lat="0" lon="0" rev="19200000"/>
              </a:camera>
              <a:lightRig rig="threePt" dir="t"/>
            </a:scene3d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74" name="Прямая со стрелкой 73"/>
          <p:cNvCxnSpPr/>
          <p:nvPr/>
        </p:nvCxnSpPr>
        <p:spPr>
          <a:xfrm>
            <a:off x="7324257" y="5877270"/>
            <a:ext cx="344087" cy="86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324257" y="553212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77" name="Прямая со стрелкой 76"/>
          <p:cNvCxnSpPr>
            <a:endCxn id="6" idx="1"/>
          </p:cNvCxnSpPr>
          <p:nvPr/>
        </p:nvCxnSpPr>
        <p:spPr>
          <a:xfrm>
            <a:off x="3508715" y="944724"/>
            <a:ext cx="41521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/>
          <p:cNvCxnSpPr/>
          <p:nvPr/>
        </p:nvCxnSpPr>
        <p:spPr>
          <a:xfrm>
            <a:off x="5436096" y="944724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/>
          <p:nvPr/>
        </p:nvCxnSpPr>
        <p:spPr>
          <a:xfrm>
            <a:off x="7324257" y="944724"/>
            <a:ext cx="34408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>
            <a:stCxn id="10" idx="1"/>
          </p:cNvCxnSpPr>
          <p:nvPr/>
        </p:nvCxnSpPr>
        <p:spPr>
          <a:xfrm flipH="1">
            <a:off x="1619672" y="2564904"/>
            <a:ext cx="37802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86"/>
          <p:cNvCxnSpPr/>
          <p:nvPr/>
        </p:nvCxnSpPr>
        <p:spPr>
          <a:xfrm flipV="1">
            <a:off x="2744789" y="3186543"/>
            <a:ext cx="0" cy="4502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521786" y="61001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2692443" y="1556792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574643" y="2198277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2709376" y="319461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93" name="Прямая со стрелкой 92"/>
          <p:cNvCxnSpPr>
            <a:stCxn id="11" idx="0"/>
          </p:cNvCxnSpPr>
          <p:nvPr/>
        </p:nvCxnSpPr>
        <p:spPr>
          <a:xfrm flipH="1" flipV="1">
            <a:off x="4671586" y="1572734"/>
            <a:ext cx="1" cy="4161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7307378" y="62538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98" name="Прямая со стрелкой 97"/>
          <p:cNvCxnSpPr/>
          <p:nvPr/>
        </p:nvCxnSpPr>
        <p:spPr>
          <a:xfrm>
            <a:off x="8334164" y="1572733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8334164" y="1570886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101" name="Прямая со стрелкой 100"/>
          <p:cNvCxnSpPr/>
          <p:nvPr/>
        </p:nvCxnSpPr>
        <p:spPr>
          <a:xfrm flipH="1">
            <a:off x="7295256" y="1572734"/>
            <a:ext cx="373088" cy="4161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167156" y="1514176"/>
            <a:ext cx="461665" cy="340799"/>
          </a:xfrm>
          <a:prstGeom prst="rect">
            <a:avLst/>
          </a:prstGeom>
          <a:noFill/>
        </p:spPr>
        <p:txBody>
          <a:bodyPr vert="vert270" wrap="none" rtlCol="0">
            <a:spAutoFit/>
            <a:scene3d>
              <a:camera prst="orthographicFront">
                <a:rot lat="0" lon="0" rev="18600000"/>
              </a:camera>
              <a:lightRig rig="threePt" dir="t"/>
            </a:scene3d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104" name="Прямая со стрелкой 103"/>
          <p:cNvCxnSpPr/>
          <p:nvPr/>
        </p:nvCxnSpPr>
        <p:spPr>
          <a:xfrm>
            <a:off x="6570222" y="3140968"/>
            <a:ext cx="0" cy="4817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519020" y="317232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8298668" y="3240242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110" name="Прямая со стрелкой 109"/>
          <p:cNvCxnSpPr/>
          <p:nvPr/>
        </p:nvCxnSpPr>
        <p:spPr>
          <a:xfrm flipH="1">
            <a:off x="7324257" y="2564904"/>
            <a:ext cx="29033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281025" y="2198277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113" name="Прямая со стрелкой 112"/>
          <p:cNvCxnSpPr/>
          <p:nvPr/>
        </p:nvCxnSpPr>
        <p:spPr>
          <a:xfrm>
            <a:off x="8298668" y="3172326"/>
            <a:ext cx="0" cy="46448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 стрелкой 117"/>
          <p:cNvCxnSpPr/>
          <p:nvPr/>
        </p:nvCxnSpPr>
        <p:spPr>
          <a:xfrm>
            <a:off x="8352420" y="4797153"/>
            <a:ext cx="0" cy="5040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279857" y="4827651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4642077" y="155457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5421866" y="625381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123" name="Прямая со стрелкой 122"/>
          <p:cNvCxnSpPr/>
          <p:nvPr/>
        </p:nvCxnSpPr>
        <p:spPr>
          <a:xfrm flipH="1">
            <a:off x="3521786" y="1523024"/>
            <a:ext cx="372221" cy="4658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376917" y="1501739"/>
            <a:ext cx="461665" cy="340799"/>
          </a:xfrm>
          <a:prstGeom prst="rect">
            <a:avLst/>
          </a:prstGeom>
          <a:noFill/>
        </p:spPr>
        <p:txBody>
          <a:bodyPr vert="vert270" wrap="none" rtlCol="0">
            <a:spAutoFit/>
            <a:scene3d>
              <a:camera prst="orthographicFront">
                <a:rot lat="0" lon="0" rev="19200000"/>
              </a:camera>
              <a:lightRig rig="threePt" dir="t"/>
            </a:scene3d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127" name="Прямая со стрелкой 126"/>
          <p:cNvCxnSpPr>
            <a:stCxn id="5" idx="2"/>
            <a:endCxn id="10" idx="0"/>
          </p:cNvCxnSpPr>
          <p:nvPr/>
        </p:nvCxnSpPr>
        <p:spPr>
          <a:xfrm>
            <a:off x="2744788" y="1556792"/>
            <a:ext cx="1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 стрелкой 129"/>
          <p:cNvCxnSpPr/>
          <p:nvPr/>
        </p:nvCxnSpPr>
        <p:spPr>
          <a:xfrm>
            <a:off x="3521786" y="2564904"/>
            <a:ext cx="372221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3516558" y="2195572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133" name="Прямая со стрелкой 132"/>
          <p:cNvCxnSpPr>
            <a:endCxn id="15" idx="1"/>
          </p:cNvCxnSpPr>
          <p:nvPr/>
        </p:nvCxnSpPr>
        <p:spPr>
          <a:xfrm>
            <a:off x="1619672" y="4209702"/>
            <a:ext cx="369032" cy="317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605314" y="382352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143" name="Прямая со стрелкой 142"/>
          <p:cNvCxnSpPr>
            <a:stCxn id="22" idx="1"/>
            <a:endCxn id="21" idx="3"/>
          </p:cNvCxnSpPr>
          <p:nvPr/>
        </p:nvCxnSpPr>
        <p:spPr>
          <a:xfrm flipH="1">
            <a:off x="5436096" y="5885915"/>
            <a:ext cx="3960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5385764" y="5496149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149" name="Прямая со стрелкой 148"/>
          <p:cNvCxnSpPr/>
          <p:nvPr/>
        </p:nvCxnSpPr>
        <p:spPr>
          <a:xfrm flipV="1">
            <a:off x="4680012" y="4839826"/>
            <a:ext cx="0" cy="4613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4642077" y="4873782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154" name="Прямая со стрелкой 153"/>
          <p:cNvCxnSpPr>
            <a:stCxn id="16" idx="3"/>
          </p:cNvCxnSpPr>
          <p:nvPr/>
        </p:nvCxnSpPr>
        <p:spPr>
          <a:xfrm flipV="1">
            <a:off x="5516405" y="4219115"/>
            <a:ext cx="373905" cy="94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5433049" y="3840370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157" name="Прямая со стрелкой 156"/>
          <p:cNvCxnSpPr>
            <a:endCxn id="22" idx="0"/>
          </p:cNvCxnSpPr>
          <p:nvPr/>
        </p:nvCxnSpPr>
        <p:spPr>
          <a:xfrm flipH="1">
            <a:off x="6570222" y="4821366"/>
            <a:ext cx="4954" cy="4971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6537022" y="486916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cxnSp>
        <p:nvCxnSpPr>
          <p:cNvPr id="164" name="Прямая со стрелкой 163"/>
          <p:cNvCxnSpPr>
            <a:endCxn id="18" idx="1"/>
          </p:cNvCxnSpPr>
          <p:nvPr/>
        </p:nvCxnSpPr>
        <p:spPr>
          <a:xfrm>
            <a:off x="7324257" y="4209702"/>
            <a:ext cx="362343" cy="39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7240108" y="3813538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501811" y="-57915"/>
            <a:ext cx="1025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242DD"/>
                </a:solidFill>
              </a:rPr>
              <a:t>Старт</a:t>
            </a:r>
            <a:endParaRPr lang="ru-RU" sz="2800" b="1" dirty="0">
              <a:solidFill>
                <a:srgbClr val="F242DD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97053" y="190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990515" y="45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2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923928" y="56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3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848803" y="45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4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7683188" y="56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5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07504" y="16845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6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051143" y="16962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7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915296" y="16911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8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832140" y="16845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9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575463" y="16845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10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3107" y="3336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11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038446" y="3336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12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932229" y="33569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13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902010" y="33569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14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714157" y="33363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15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107" y="49491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16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997696" y="502006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17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3923928" y="50016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18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5832140" y="49887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19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714157" y="502006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20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26" name="Прямая со стрелкой 25"/>
          <p:cNvCxnSpPr>
            <a:endCxn id="16" idx="1"/>
          </p:cNvCxnSpPr>
          <p:nvPr/>
        </p:nvCxnSpPr>
        <p:spPr>
          <a:xfrm>
            <a:off x="3508715" y="4192853"/>
            <a:ext cx="423514" cy="35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16558" y="3762052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32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3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B23F"/>
                                      </p:to>
                                    </p:animClr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59408"/>
            <a:ext cx="2781741" cy="22951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4874" y="-5324"/>
            <a:ext cx="6966545" cy="105806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3600" dirty="0" smtClean="0">
                <a:solidFill>
                  <a:srgbClr val="FF0000"/>
                </a:solidFill>
              </a:rPr>
              <a:t>Применение оксидов.</a:t>
            </a:r>
            <a:br>
              <a:rPr lang="ru-RU" sz="3600" dirty="0" smtClean="0">
                <a:solidFill>
                  <a:srgbClr val="FF0000"/>
                </a:solidFill>
              </a:rPr>
            </a:br>
            <a:r>
              <a:rPr lang="ru-RU" sz="3600" dirty="0" smtClean="0">
                <a:solidFill>
                  <a:srgbClr val="FF0000"/>
                </a:solidFill>
              </a:rPr>
              <a:t>Вода-источник жизни. Н</a:t>
            </a:r>
            <a:r>
              <a:rPr lang="ru-RU" sz="3600" baseline="-2000" dirty="0" smtClean="0">
                <a:solidFill>
                  <a:srgbClr val="FF0000"/>
                </a:solidFill>
              </a:rPr>
              <a:t>2</a:t>
            </a:r>
            <a:r>
              <a:rPr lang="ru-RU" sz="3600" dirty="0" smtClean="0">
                <a:solidFill>
                  <a:srgbClr val="FF0000"/>
                </a:solidFill>
              </a:rPr>
              <a:t>О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>
          <a:xfrm>
            <a:off x="3923928" y="1232279"/>
            <a:ext cx="5072062" cy="39687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    Вода входит в состав клеток и тканей любого животного и растения. Медузы состоят из 99,9% воды, взрослый человек – 70-80%. Сложнейшие реакции организма протекают в водной среде, например, процесс пищеварения требует в сутки не менее 9-10 л воды.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4589150"/>
            <a:ext cx="356388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500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«Воде дана волшебная власть стать соком жизни на земле»</a:t>
            </a:r>
            <a:r>
              <a:rPr lang="ru-RU" sz="2400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       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Леонардо да Винчи</a:t>
            </a:r>
          </a:p>
        </p:txBody>
      </p:sp>
      <p:pic>
        <p:nvPicPr>
          <p:cNvPr id="2050" name="Picture 2" descr="D:\Документы Ширяева\Картинки\картинки\kaplja_vodi_foto_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418" y="4755976"/>
            <a:ext cx="2952328" cy="21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i022.radikal.ru/0710/a5/eb68c5cce53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i022.radikal.ru/0710/a5/eb68c5cce53c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4" name="Picture 6" descr="C:\Users\Павел\Downloads\135362148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124743"/>
            <a:ext cx="3699859" cy="35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24._Jungle_Ambience_With_Bird_Chirps_And_Heavy_Waterfal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4026" y="312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7762" grpId="0" animBg="1"/>
      <p:bldP spid="117763" grpId="0" build="p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Rectangle 10"/>
          <p:cNvSpPr>
            <a:spLocks noGrp="1" noChangeArrowheads="1"/>
          </p:cNvSpPr>
          <p:nvPr>
            <p:ph type="title"/>
          </p:nvPr>
        </p:nvSpPr>
        <p:spPr>
          <a:xfrm>
            <a:off x="2051720" y="0"/>
            <a:ext cx="6156176" cy="11430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dirty="0" smtClean="0">
                <a:solidFill>
                  <a:srgbClr val="FF0000"/>
                </a:solidFill>
              </a:rPr>
              <a:t>В природе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44752" y="1484784"/>
            <a:ext cx="4114800" cy="1828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Один из распространенных оксидов – диоксид углерода  </a:t>
            </a:r>
            <a:r>
              <a:rPr lang="en-US" sz="2400" dirty="0" smtClean="0">
                <a:solidFill>
                  <a:srgbClr val="FF0000"/>
                </a:solidFill>
                <a:latin typeface="Arial Black" pitchFamily="34" charset="0"/>
              </a:rPr>
              <a:t>CO</a:t>
            </a:r>
            <a:r>
              <a:rPr lang="en-US" sz="2400" baseline="-25000" dirty="0" smtClean="0">
                <a:solidFill>
                  <a:srgbClr val="FF0000"/>
                </a:solidFill>
                <a:latin typeface="Arial Black" pitchFamily="34" charset="0"/>
              </a:rPr>
              <a:t>2</a:t>
            </a:r>
            <a:r>
              <a:rPr 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– </a:t>
            </a:r>
            <a:r>
              <a:rPr lang="ru-RU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с</a:t>
            </a:r>
            <a:r>
              <a:rPr lang="ru-RU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Times New Roman" pitchFamily="18" charset="0"/>
              </a:rPr>
              <a:t>одержится в составе вулканических газов.</a:t>
            </a:r>
            <a:r>
              <a:rPr lang="ru-RU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Times New Roman" pitchFamily="18" charset="0"/>
              </a:rPr>
              <a:t> </a:t>
            </a:r>
          </a:p>
        </p:txBody>
      </p:sp>
      <p:pic>
        <p:nvPicPr>
          <p:cNvPr id="2053" name="Picture 5" descr="D:\Документы Ширяева\Картинки\картинки 2\вулканы\kluchevsko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752" y="3618237"/>
            <a:ext cx="469924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Картинка 2"/>
          <p:cNvSpPr>
            <a:spLocks noGrp="1"/>
          </p:cNvSpPr>
          <p:nvPr>
            <p:ph type="clipArt" sz="half" idx="1"/>
          </p:nvPr>
        </p:nvSpPr>
        <p:spPr/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33" y="1285875"/>
            <a:ext cx="4413870" cy="372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837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" grpId="0" animBg="1"/>
      <p:bldP spid="1126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772400" cy="12954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dirty="0" smtClean="0">
                <a:solidFill>
                  <a:srgbClr val="FF0000"/>
                </a:solidFill>
              </a:rPr>
              <a:t>Газ, необходимый растениям для фотосинтеза</a:t>
            </a:r>
            <a:r>
              <a:rPr lang="en-US" dirty="0" smtClean="0">
                <a:solidFill>
                  <a:srgbClr val="FF0000"/>
                </a:solidFill>
              </a:rPr>
              <a:t>   CO</a:t>
            </a:r>
            <a:r>
              <a:rPr lang="en-US" baseline="-2000" dirty="0" smtClean="0">
                <a:solidFill>
                  <a:srgbClr val="FF0000"/>
                </a:solidFill>
              </a:rPr>
              <a:t>2</a:t>
            </a:r>
            <a:endParaRPr lang="ru-RU" baseline="-2000" dirty="0" smtClean="0">
              <a:solidFill>
                <a:srgbClr val="FF0000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515461" y="1988840"/>
            <a:ext cx="5018939" cy="418336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Содержание углекислого газа в атмосфере относительно не</a:t>
            </a:r>
            <a:r>
              <a:rPr lang="ru-RU" sz="2400" b="1" dirty="0" smtClean="0">
                <a:solidFill>
                  <a:schemeClr val="bg1"/>
                </a:solidFill>
              </a:rPr>
              <a:t>велико</a:t>
            </a: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, всего 0,04—0,03%. </a:t>
            </a:r>
            <a:endParaRPr lang="ru-RU" sz="2400" b="1" dirty="0" smtClean="0">
              <a:solidFill>
                <a:schemeClr val="bg1"/>
              </a:solidFill>
            </a:endParaRP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Растения благодаря фотосинтезу усваивают углекислый газ из атмосферы, превращая минеральные вещества в органические — глюкозу, крахмал.</a:t>
            </a:r>
            <a:endParaRPr lang="ru-RU" sz="2400" b="1" dirty="0" smtClean="0">
              <a:solidFill>
                <a:schemeClr val="bg1"/>
              </a:solidFill>
            </a:endParaRPr>
          </a:p>
        </p:txBody>
      </p:sp>
      <p:pic>
        <p:nvPicPr>
          <p:cNvPr id="512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36" y="3718387"/>
            <a:ext cx="3311525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4" descr="Картинки на телефон 240х320 анимация - дерево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2" name="Picture 6" descr="C:\Users\Павел\Downloads\34447931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8" y="836712"/>
            <a:ext cx="228600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22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7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260350"/>
            <a:ext cx="7855917" cy="1139825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ru-RU" dirty="0" smtClean="0">
                <a:solidFill>
                  <a:srgbClr val="FF0000"/>
                </a:solidFill>
              </a:rPr>
              <a:t>Оксид углерода (</a:t>
            </a:r>
            <a:r>
              <a:rPr lang="en-US" dirty="0" smtClean="0">
                <a:solidFill>
                  <a:srgbClr val="FF0000"/>
                </a:solidFill>
              </a:rPr>
              <a:t>II)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CO</a:t>
            </a:r>
            <a:endParaRPr lang="ru-RU" dirty="0" smtClean="0">
              <a:solidFill>
                <a:srgbClr val="FF0000"/>
              </a:solidFill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140200" y="1600200"/>
            <a:ext cx="4546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2400" b="1" dirty="0" smtClean="0">
                <a:solidFill>
                  <a:schemeClr val="bg1"/>
                </a:solidFill>
              </a:rPr>
              <a:t>Оксид углерода (</a:t>
            </a:r>
            <a:r>
              <a:rPr lang="en-US" sz="2400" b="1" dirty="0" smtClean="0">
                <a:solidFill>
                  <a:schemeClr val="bg1"/>
                </a:solidFill>
              </a:rPr>
              <a:t>II)</a:t>
            </a:r>
            <a:r>
              <a:rPr lang="ru-RU" sz="2400" b="1" dirty="0" smtClean="0">
                <a:solidFill>
                  <a:schemeClr val="bg1"/>
                </a:solidFill>
              </a:rPr>
              <a:t>применяется для обработки мяса животных и рыбы, придает им ярко красный цвет и вид свежести, не изменяя вкусовых качеств</a:t>
            </a:r>
            <a:endParaRPr lang="en-US" sz="2400" b="1" dirty="0" smtClean="0">
              <a:solidFill>
                <a:schemeClr val="bg1"/>
              </a:solidFill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Является хорошим восстановителем в металлургическом производстве. Образуется при неполном сгорании кокса в доменной печи. </a:t>
            </a:r>
            <a:endParaRPr lang="en-US" sz="2400" b="1" dirty="0" smtClean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2" y="1494078"/>
            <a:ext cx="3432043" cy="2574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0" y="4221088"/>
            <a:ext cx="3432043" cy="2506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1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animBg="1"/>
      <p:bldP spid="389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188640"/>
            <a:ext cx="7423150" cy="1139825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ru-RU" dirty="0" smtClean="0">
                <a:solidFill>
                  <a:srgbClr val="FF0000"/>
                </a:solidFill>
              </a:rPr>
              <a:t>ухой лед – тоже </a:t>
            </a:r>
            <a:r>
              <a:rPr lang="en-US" dirty="0" smtClean="0">
                <a:solidFill>
                  <a:srgbClr val="FF0000"/>
                </a:solidFill>
              </a:rPr>
              <a:t>CO</a:t>
            </a:r>
            <a:r>
              <a:rPr lang="ru-RU" baseline="-25000" dirty="0" smtClean="0">
                <a:solidFill>
                  <a:srgbClr val="FF0000"/>
                </a:solidFill>
              </a:rPr>
              <a:t>2</a:t>
            </a:r>
            <a:endParaRPr lang="ru-RU" dirty="0" smtClean="0">
              <a:solidFill>
                <a:srgbClr val="FF0000"/>
              </a:solidFill>
            </a:endParaRP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52963" y="1600200"/>
            <a:ext cx="4033837" cy="4525963"/>
          </a:xfrm>
        </p:spPr>
        <p:txBody>
          <a:bodyPr>
            <a:normAutofit fontScale="92500"/>
          </a:bodyPr>
          <a:lstStyle/>
          <a:p>
            <a:pPr lvl="0" algn="just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1800" b="1" dirty="0">
                <a:solidFill>
                  <a:schemeClr val="bg1"/>
                </a:solidFill>
              </a:rPr>
              <a:t>Твёрдая углекислота — «сухой лёд» — используется в качестве </a:t>
            </a:r>
            <a:r>
              <a:rPr lang="ru-RU" sz="1800" b="1" u="sng" dirty="0">
                <a:solidFill>
                  <a:schemeClr val="bg1"/>
                </a:solidFill>
                <a:hlinkClick r:id="rId2" tooltip="Хладагент"/>
              </a:rPr>
              <a:t>хладагента</a:t>
            </a:r>
            <a:r>
              <a:rPr lang="ru-RU" sz="1800" b="1" dirty="0">
                <a:solidFill>
                  <a:schemeClr val="bg1"/>
                </a:solidFill>
              </a:rPr>
              <a:t> в лабораторных исследованиях, в розничной торговле, при ремонте оборудования .</a:t>
            </a:r>
            <a:r>
              <a:rPr lang="ru-RU" sz="1800" b="1" dirty="0" smtClean="0">
                <a:solidFill>
                  <a:schemeClr val="bg1"/>
                </a:solidFill>
              </a:rPr>
              <a:t> </a:t>
            </a:r>
            <a:endParaRPr lang="ru-RU" sz="1800" b="1" dirty="0" smtClean="0">
              <a:solidFill>
                <a:schemeClr val="bg1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1800" b="1" dirty="0" smtClean="0">
                <a:solidFill>
                  <a:schemeClr val="bg1"/>
                </a:solidFill>
                <a:cs typeface="Times New Roman" pitchFamily="18" charset="0"/>
              </a:rPr>
              <a:t>Горящий бензин можно быстро потушить, бросив в пламя несколько кусочков сухого льда.</a:t>
            </a:r>
            <a:endParaRPr lang="en-US" sz="1800" b="1" dirty="0" smtClean="0">
              <a:solidFill>
                <a:schemeClr val="bg1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1800" b="1" dirty="0" smtClean="0">
                <a:solidFill>
                  <a:schemeClr val="bg1"/>
                </a:solidFill>
                <a:cs typeface="Times New Roman" pitchFamily="18" charset="0"/>
              </a:rPr>
              <a:t>Главное применение сухого льда — хранение и перевозка продуктов: рыбы, мяса,</a:t>
            </a:r>
            <a:r>
              <a:rPr lang="ru-RU" sz="1800" b="1" dirty="0" smtClean="0">
                <a:solidFill>
                  <a:schemeClr val="bg1"/>
                </a:solidFill>
              </a:rPr>
              <a:t> </a:t>
            </a:r>
            <a:r>
              <a:rPr lang="ru-RU" sz="1800" b="1" dirty="0" smtClean="0">
                <a:solidFill>
                  <a:schemeClr val="bg1"/>
                </a:solidFill>
                <a:cs typeface="Times New Roman" pitchFamily="18" charset="0"/>
              </a:rPr>
              <a:t>мороженого. </a:t>
            </a:r>
            <a:endParaRPr lang="en-US" sz="1800" b="1" dirty="0" smtClean="0">
              <a:solidFill>
                <a:schemeClr val="bg1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1800" b="1" dirty="0" smtClean="0">
                <a:solidFill>
                  <a:schemeClr val="bg1"/>
                </a:solidFill>
                <a:cs typeface="Times New Roman" pitchFamily="18" charset="0"/>
              </a:rPr>
              <a:t>Ценность сухого льда заключается</a:t>
            </a:r>
            <a:r>
              <a:rPr lang="ru-RU" sz="1800" b="1" dirty="0" smtClean="0">
                <a:solidFill>
                  <a:schemeClr val="bg1"/>
                </a:solidFill>
              </a:rPr>
              <a:t> </a:t>
            </a:r>
            <a:r>
              <a:rPr lang="ru-RU" sz="1800" b="1" dirty="0" smtClean="0">
                <a:solidFill>
                  <a:schemeClr val="bg1"/>
                </a:solidFill>
                <a:cs typeface="Times New Roman" pitchFamily="18" charset="0"/>
              </a:rPr>
              <a:t>не только в его охлаждающем действии но и в том, что проду</a:t>
            </a:r>
            <a:r>
              <a:rPr lang="ru-RU" sz="1800" b="1" dirty="0" smtClean="0">
                <a:solidFill>
                  <a:schemeClr val="bg1"/>
                </a:solidFill>
              </a:rPr>
              <a:t>к</a:t>
            </a:r>
            <a:r>
              <a:rPr lang="ru-RU" sz="1800" b="1" dirty="0" smtClean="0">
                <a:solidFill>
                  <a:schemeClr val="bg1"/>
                </a:solidFill>
                <a:cs typeface="Times New Roman" pitchFamily="18" charset="0"/>
              </a:rPr>
              <a:t>ты</a:t>
            </a:r>
            <a:r>
              <a:rPr lang="ru-RU" sz="1800" b="1" dirty="0" smtClean="0">
                <a:solidFill>
                  <a:schemeClr val="bg1"/>
                </a:solidFill>
              </a:rPr>
              <a:t> </a:t>
            </a:r>
            <a:r>
              <a:rPr lang="ru-RU" sz="1800" b="1" dirty="0" smtClean="0">
                <a:solidFill>
                  <a:schemeClr val="bg1"/>
                </a:solidFill>
                <a:cs typeface="Times New Roman" pitchFamily="18" charset="0"/>
              </a:rPr>
              <a:t>в углекислом газе не плесневеют, не гниют.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52" y="1412776"/>
            <a:ext cx="3026014" cy="218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717032"/>
            <a:ext cx="3870819" cy="268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75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nimBg="1"/>
      <p:bldP spid="1434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460640"/>
              </p:ext>
            </p:extLst>
          </p:nvPr>
        </p:nvGraphicFramePr>
        <p:xfrm>
          <a:off x="35496" y="99392"/>
          <a:ext cx="910850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524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E:\21553022090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1" y="4167680"/>
            <a:ext cx="3625137" cy="267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61246"/>
            <a:ext cx="3940691" cy="254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24" y="1565380"/>
            <a:ext cx="3480911" cy="236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260350"/>
            <a:ext cx="7423150" cy="1139825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ru-RU" dirty="0" smtClean="0">
                <a:solidFill>
                  <a:srgbClr val="FF0000"/>
                </a:solidFill>
              </a:rPr>
              <a:t>Металлические руды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140200" y="1600200"/>
            <a:ext cx="45466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ru-RU" b="1" dirty="0" smtClean="0">
                <a:solidFill>
                  <a:schemeClr val="bg1"/>
                </a:solidFill>
              </a:rPr>
              <a:t>Многие руды металлов являются оксидами. Например: красный, магнитный и бурый железняки, бокситы (оксид алюминия),  </a:t>
            </a:r>
            <a:endParaRPr lang="en-US" b="1" dirty="0" smtClean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851" y="4167680"/>
            <a:ext cx="2242054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Магнетит </a:t>
            </a:r>
            <a:r>
              <a:rPr lang="en-US" sz="2000" b="1" dirty="0" smtClean="0">
                <a:solidFill>
                  <a:schemeClr val="bg1"/>
                </a:solidFill>
              </a:rPr>
              <a:t>Fe</a:t>
            </a:r>
            <a:r>
              <a:rPr lang="en-US" sz="2000" b="1" baseline="-2000" dirty="0" smtClean="0">
                <a:solidFill>
                  <a:schemeClr val="bg1"/>
                </a:solidFill>
              </a:rPr>
              <a:t>3</a:t>
            </a:r>
            <a:r>
              <a:rPr lang="en-US" sz="2000" b="1" dirty="0" smtClean="0">
                <a:solidFill>
                  <a:schemeClr val="bg1"/>
                </a:solidFill>
              </a:rPr>
              <a:t>O</a:t>
            </a:r>
            <a:r>
              <a:rPr lang="en-US" sz="2000" b="1" baseline="-2000" dirty="0" smtClean="0">
                <a:solidFill>
                  <a:schemeClr val="bg1"/>
                </a:solidFill>
              </a:rPr>
              <a:t>4</a:t>
            </a:r>
            <a:endParaRPr lang="ru-RU" sz="2000" b="1" baseline="-20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84168" y="4478115"/>
            <a:ext cx="2304256" cy="3910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Гематит </a:t>
            </a:r>
            <a:r>
              <a:rPr lang="en-US" sz="2000" b="1" dirty="0" smtClean="0"/>
              <a:t> Fe</a:t>
            </a:r>
            <a:r>
              <a:rPr lang="en-US" sz="2000" b="1" baseline="-2000" dirty="0" smtClean="0"/>
              <a:t>2</a:t>
            </a:r>
            <a:r>
              <a:rPr lang="en-US" sz="2000" b="1" dirty="0" smtClean="0"/>
              <a:t>O</a:t>
            </a:r>
            <a:r>
              <a:rPr lang="en-US" sz="2000" b="1" baseline="-2000" dirty="0" smtClean="0"/>
              <a:t>3</a:t>
            </a:r>
            <a:endParaRPr lang="ru-RU" sz="2000" b="1" baseline="-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15026" y="1565380"/>
            <a:ext cx="2928587" cy="5674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Лимонит</a:t>
            </a:r>
            <a:r>
              <a:rPr lang="en-US" sz="2000" b="1" dirty="0" smtClean="0">
                <a:solidFill>
                  <a:schemeClr val="bg1"/>
                </a:solidFill>
              </a:rPr>
              <a:t>  Fe</a:t>
            </a:r>
            <a:r>
              <a:rPr lang="en-US" sz="2000" b="1" baseline="-2000" dirty="0" smtClean="0">
                <a:solidFill>
                  <a:schemeClr val="bg1"/>
                </a:solidFill>
              </a:rPr>
              <a:t>2</a:t>
            </a:r>
            <a:r>
              <a:rPr lang="en-US" sz="2000" b="1" dirty="0" smtClean="0">
                <a:solidFill>
                  <a:schemeClr val="bg1"/>
                </a:solidFill>
              </a:rPr>
              <a:t>O</a:t>
            </a:r>
            <a:r>
              <a:rPr lang="en-US" sz="2000" b="1" baseline="-2000" dirty="0" smtClean="0">
                <a:solidFill>
                  <a:schemeClr val="bg1"/>
                </a:solidFill>
              </a:rPr>
              <a:t>3*</a:t>
            </a:r>
            <a:r>
              <a:rPr lang="en-US" sz="2000" b="1" dirty="0" smtClean="0">
                <a:solidFill>
                  <a:schemeClr val="bg1"/>
                </a:solidFill>
              </a:rPr>
              <a:t>2H</a:t>
            </a:r>
            <a:r>
              <a:rPr lang="en-US" sz="2000" b="1" baseline="-2000" dirty="0" smtClean="0">
                <a:solidFill>
                  <a:schemeClr val="bg1"/>
                </a:solidFill>
              </a:rPr>
              <a:t>2</a:t>
            </a:r>
            <a:r>
              <a:rPr lang="en-US" sz="2000" b="1" dirty="0" smtClean="0">
                <a:solidFill>
                  <a:schemeClr val="bg1"/>
                </a:solidFill>
              </a:rPr>
              <a:t>O</a:t>
            </a:r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5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39939" grpId="0" build="p"/>
      <p:bldP spid="2" grpId="0" animBg="1"/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ru-RU" dirty="0" smtClean="0">
                <a:solidFill>
                  <a:srgbClr val="FF0000"/>
                </a:solidFill>
              </a:rPr>
              <a:t>Оксид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кальция </a:t>
            </a:r>
            <a:r>
              <a:rPr lang="ru-RU" dirty="0" err="1" smtClean="0">
                <a:solidFill>
                  <a:srgbClr val="FF0000"/>
                </a:solidFill>
              </a:rPr>
              <a:t>Са</a:t>
            </a:r>
            <a:r>
              <a:rPr lang="en-US" dirty="0" smtClean="0">
                <a:solidFill>
                  <a:srgbClr val="FF0000"/>
                </a:solidFill>
              </a:rPr>
              <a:t>O</a:t>
            </a:r>
            <a:endParaRPr lang="ru-RU" dirty="0" smtClean="0">
              <a:solidFill>
                <a:srgbClr val="FF0000"/>
              </a:solidFill>
            </a:endParaRP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52963" y="1600200"/>
            <a:ext cx="4033837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Оксид кальция – основный оксид.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Оксид кальция при взаимодействии с водой образует </a:t>
            </a:r>
            <a:r>
              <a:rPr lang="ru-RU" sz="2800" b="1" dirty="0" err="1" smtClean="0">
                <a:solidFill>
                  <a:schemeClr val="bg1"/>
                </a:solidFill>
              </a:rPr>
              <a:t>гашёную</a:t>
            </a:r>
            <a:r>
              <a:rPr lang="ru-RU" sz="2800" b="1" dirty="0" smtClean="0">
                <a:solidFill>
                  <a:schemeClr val="bg1"/>
                </a:solidFill>
              </a:rPr>
              <a:t> известь, которая широко используется в строительстве, при производстве сахара </a:t>
            </a:r>
            <a:r>
              <a:rPr lang="ru-RU" sz="2800" dirty="0" smtClean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619672" y="5949280"/>
            <a:ext cx="6192688" cy="6480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Arial Black" pitchFamily="34" charset="0"/>
              </a:rPr>
              <a:t>CaO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 +  H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O       </a:t>
            </a:r>
            <a:r>
              <a:rPr lang="en-US" sz="2800" dirty="0" err="1" smtClean="0">
                <a:solidFill>
                  <a:schemeClr val="bg1"/>
                </a:solidFill>
                <a:latin typeface="Arial Black" pitchFamily="34" charset="0"/>
              </a:rPr>
              <a:t>Ca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(OH)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endParaRPr lang="ru-RU" sz="2800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Стрелка вправо 2"/>
          <p:cNvSpPr/>
          <p:nvPr/>
        </p:nvSpPr>
        <p:spPr>
          <a:xfrm>
            <a:off x="4807171" y="6273316"/>
            <a:ext cx="432048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AutoShape 2" descr="http://ipsorochkin52.narod.ru/Open/1.JPG"/>
          <p:cNvSpPr>
            <a:spLocks noGrp="1" noChangeAspect="1" noChangeArrowheads="1"/>
          </p:cNvSpPr>
          <p:nvPr>
            <p:ph type="clipArt" sz="half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1"/>
            <a:ext cx="329411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3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animBg="1"/>
      <p:bldP spid="21508" grpId="0" build="p"/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239000" cy="11430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ru-RU" b="1" dirty="0" smtClean="0">
                <a:solidFill>
                  <a:srgbClr val="FF0000"/>
                </a:solidFill>
                <a:cs typeface="Arial" pitchFamily="34" charset="0"/>
              </a:rPr>
              <a:t>Оксид кремния</a:t>
            </a:r>
            <a:r>
              <a:rPr lang="en-US" b="1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ru-RU" b="1" dirty="0" smtClean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cs typeface="Arial" pitchFamily="34" charset="0"/>
              </a:rPr>
              <a:t>IV</a:t>
            </a:r>
            <a:r>
              <a:rPr lang="ru-RU" b="1" dirty="0" smtClean="0">
                <a:solidFill>
                  <a:srgbClr val="FF0000"/>
                </a:solidFill>
                <a:cs typeface="Arial" pitchFamily="34" charset="0"/>
              </a:rPr>
              <a:t>)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cs typeface="Arial" pitchFamily="34" charset="0"/>
              </a:rPr>
              <a:t>SiO</a:t>
            </a:r>
            <a:r>
              <a:rPr lang="ru-RU" b="1" baseline="-30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743200" y="1752600"/>
            <a:ext cx="3657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Плиний</a:t>
            </a:r>
            <a:r>
              <a:rPr lang="ru-RU" sz="2400" b="1" dirty="0" smtClean="0">
                <a:solidFill>
                  <a:schemeClr val="bg1"/>
                </a:solidFill>
              </a:rPr>
              <a:t> считал, что горный хрусталь «рождается из н</a:t>
            </a: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ебесной влаги и чистейшего снега</a:t>
            </a:r>
            <a:r>
              <a:rPr lang="ru-RU" sz="2400" b="1" dirty="0" smtClean="0">
                <a:solidFill>
                  <a:schemeClr val="bg1"/>
                </a:solidFill>
              </a:rPr>
              <a:t>».</a:t>
            </a: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 Однако состав </a:t>
            </a:r>
            <a:r>
              <a:rPr lang="ru-RU" sz="2400" b="1" dirty="0" smtClean="0">
                <a:solidFill>
                  <a:schemeClr val="bg1"/>
                </a:solidFill>
              </a:rPr>
              <a:t>его</a:t>
            </a: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иной:  </a:t>
            </a: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оксид кремния</a:t>
            </a:r>
            <a:r>
              <a:rPr lang="en-US" sz="2400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  <a:cs typeface="Times New Roman" pitchFamily="18" charset="0"/>
              </a:rPr>
              <a:t>IV</a:t>
            </a: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) </a:t>
            </a:r>
            <a:r>
              <a:rPr lang="en-US" sz="2400" b="1" dirty="0" err="1" smtClean="0">
                <a:solidFill>
                  <a:schemeClr val="bg1"/>
                </a:solidFill>
                <a:cs typeface="Times New Roman" pitchFamily="18" charset="0"/>
              </a:rPr>
              <a:t>SiO</a:t>
            </a:r>
            <a:r>
              <a:rPr lang="ru-RU" sz="2400" b="1" baseline="-30000" dirty="0" smtClean="0">
                <a:solidFill>
                  <a:schemeClr val="bg1"/>
                </a:solidFill>
                <a:cs typeface="Times New Roman" pitchFamily="18" charset="0"/>
              </a:rPr>
              <a:t>2</a:t>
            </a: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.</a:t>
            </a:r>
            <a:endParaRPr lang="ru-RU" sz="2400" b="1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Кварц, кремень, горный хрусталь, аметист, яшма, опал — вс</a:t>
            </a:r>
            <a:r>
              <a:rPr lang="ru-RU" sz="2400" b="1" dirty="0" smtClean="0">
                <a:solidFill>
                  <a:schemeClr val="bg1"/>
                </a:solidFill>
              </a:rPr>
              <a:t>е</a:t>
            </a: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 это оксид кремния</a:t>
            </a:r>
            <a:r>
              <a:rPr lang="en-US" sz="2400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  <a:cs typeface="Times New Roman" pitchFamily="18" charset="0"/>
              </a:rPr>
              <a:t>IV</a:t>
            </a:r>
            <a:r>
              <a:rPr lang="ru-RU" sz="2400" b="1" dirty="0" smtClean="0">
                <a:solidFill>
                  <a:schemeClr val="bg1"/>
                </a:solidFill>
                <a:cs typeface="Times New Roman" pitchFamily="18" charset="0"/>
              </a:rPr>
              <a:t>).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AutoShape 2" descr="http://stat17.privet.ru/lr/0925659ea144250308710d31aa04056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313183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509120"/>
            <a:ext cx="2831975" cy="223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79" y="4509120"/>
            <a:ext cx="3217828" cy="221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28800"/>
            <a:ext cx="2660526" cy="255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85859" y="4514222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FF0066"/>
                </a:solidFill>
              </a:rPr>
              <a:t>Кремень</a:t>
            </a:r>
            <a:endParaRPr lang="ru-RU" sz="24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7893" y="3491716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Кварц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276032" y="4497950"/>
            <a:ext cx="186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Горный хрусталь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197367" y="381368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Яшма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2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nimBg="1"/>
      <p:bldP spid="35843" grpId="0" build="p"/>
      <p:bldP spid="2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0"/>
            <a:ext cx="7239000" cy="11430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ru-RU" b="1" dirty="0" smtClean="0">
                <a:solidFill>
                  <a:srgbClr val="FF0000"/>
                </a:solidFill>
                <a:cs typeface="Arial" pitchFamily="34" charset="0"/>
              </a:rPr>
              <a:t>Оксид кремния</a:t>
            </a:r>
            <a:r>
              <a:rPr lang="en-US" b="1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ru-RU" b="1" dirty="0" smtClean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cs typeface="Arial" pitchFamily="34" charset="0"/>
              </a:rPr>
              <a:t>IV</a:t>
            </a:r>
            <a:r>
              <a:rPr lang="ru-RU" b="1" dirty="0" smtClean="0">
                <a:solidFill>
                  <a:srgbClr val="FF0000"/>
                </a:solidFill>
                <a:cs typeface="Arial" pitchFamily="34" charset="0"/>
              </a:rPr>
              <a:t>)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cs typeface="Arial" pitchFamily="34" charset="0"/>
              </a:rPr>
              <a:t>SiO</a:t>
            </a:r>
            <a:r>
              <a:rPr lang="ru-RU" b="1" baseline="-30000" dirty="0" smtClean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743200" y="1752600"/>
            <a:ext cx="3657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ru-RU" sz="2400" b="1" dirty="0" smtClean="0">
                <a:solidFill>
                  <a:schemeClr val="bg1"/>
                </a:solidFill>
              </a:rPr>
              <a:t>Диоксид кремния применяют в производстве стекла, керамики, абразивов, бетонных изделий, для получения кремния, как наполнитель в производстве резин, при производстве кремнеземистых огнеупоров, в хроматографии и др. </a:t>
            </a:r>
          </a:p>
        </p:txBody>
      </p:sp>
      <p:pic>
        <p:nvPicPr>
          <p:cNvPr id="8" name="Picture 17" descr="30_b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6" y="1234877"/>
            <a:ext cx="1827213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4" y="1226906"/>
            <a:ext cx="2739966" cy="231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4" y="4293096"/>
            <a:ext cx="2739966" cy="2452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49" y="4103588"/>
            <a:ext cx="223842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14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animBg="1"/>
      <p:bldP spid="3686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2" name="Rectangle 8"/>
          <p:cNvSpPr>
            <a:spLocks noGrp="1" noChangeArrowheads="1"/>
          </p:cNvSpPr>
          <p:nvPr>
            <p:ph type="title"/>
          </p:nvPr>
        </p:nvSpPr>
        <p:spPr>
          <a:xfrm>
            <a:off x="2281635" y="197086"/>
            <a:ext cx="6419056" cy="764703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ru-RU" smtClean="0"/>
              <a:t> 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2514600" y="1052512"/>
            <a:ext cx="6172200" cy="5544840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ru-RU" sz="2400" b="1" dirty="0" smtClean="0">
                <a:solidFill>
                  <a:schemeClr val="bg1"/>
                </a:solidFill>
              </a:rPr>
              <a:t>Оксид цинка 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ru-RU" sz="2400" b="1" dirty="0" err="1" smtClean="0">
                <a:solidFill>
                  <a:srgbClr val="FF0000"/>
                </a:solidFill>
                <a:latin typeface="Arial Black" pitchFamily="34" charset="0"/>
              </a:rPr>
              <a:t>ZnO</a:t>
            </a:r>
            <a:r>
              <a:rPr lang="ru-RU" sz="2400" b="1" dirty="0" smtClean="0">
                <a:solidFill>
                  <a:schemeClr val="bg1"/>
                </a:solidFill>
              </a:rPr>
              <a:t> – вещество белого цвета, используется для приготовления белой масляной краски (цинковые белила).</a:t>
            </a:r>
          </a:p>
          <a:p>
            <a:pPr algn="just">
              <a:buFont typeface="Wingdings" pitchFamily="2" charset="2"/>
              <a:buChar char="Ø"/>
              <a:defRPr/>
            </a:pPr>
            <a:r>
              <a:rPr lang="ru-RU" sz="2400" b="1" dirty="0" smtClean="0">
                <a:solidFill>
                  <a:schemeClr val="bg1"/>
                </a:solidFill>
              </a:rPr>
              <a:t>Применяется </a:t>
            </a:r>
            <a:r>
              <a:rPr lang="ru-RU" sz="2400" b="1" dirty="0">
                <a:solidFill>
                  <a:schemeClr val="bg1"/>
                </a:solidFill>
              </a:rPr>
              <a:t>в фармацевтической промышленности. Оксид цинка нашел широкое применение в создании абразивных зубных паст и цементов в терапевтической стоматологии, в кремах для загара и косметических процедурах, в производстве </a:t>
            </a:r>
            <a:r>
              <a:rPr lang="ru-RU" sz="2400" b="1" dirty="0" err="1" smtClean="0">
                <a:solidFill>
                  <a:schemeClr val="bg1"/>
                </a:solidFill>
              </a:rPr>
              <a:t>электрокабеля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ru-RU" sz="2400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Arial Black" pitchFamily="34" charset="0"/>
              </a:rPr>
              <a:t>TiO</a:t>
            </a:r>
            <a:r>
              <a:rPr lang="en-US" sz="2400" b="1" baseline="-2000" dirty="0" smtClean="0">
                <a:solidFill>
                  <a:srgbClr val="FF0000"/>
                </a:solidFill>
                <a:latin typeface="Arial Black" pitchFamily="34" charset="0"/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применяется для изготовления 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ru-RU" sz="2400" b="1" dirty="0">
                <a:solidFill>
                  <a:schemeClr val="bg1"/>
                </a:solidFill>
                <a:hlinkClick r:id="rId2" tooltip="Титановые белила"/>
              </a:rPr>
              <a:t>титановых белил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ru-RU" sz="2400" b="1" dirty="0" smtClean="0">
                <a:solidFill>
                  <a:schemeClr val="bg1"/>
                </a:solidFill>
              </a:rPr>
              <a:t>—</a:t>
            </a:r>
          </a:p>
          <a:p>
            <a:pPr marL="137160" indent="0">
              <a:buNone/>
              <a:defRPr/>
            </a:pPr>
            <a:r>
              <a:rPr lang="ru-RU" sz="2400" b="1" dirty="0" smtClean="0">
                <a:solidFill>
                  <a:schemeClr val="bg1"/>
                </a:solidFill>
              </a:rPr>
              <a:t>           (57</a:t>
            </a:r>
            <a:r>
              <a:rPr lang="ru-RU" sz="2400" b="1" dirty="0">
                <a:solidFill>
                  <a:schemeClr val="bg1"/>
                </a:solidFill>
              </a:rPr>
              <a:t> % </a:t>
            </a:r>
            <a:r>
              <a:rPr lang="ru-RU" sz="2400" b="1" dirty="0" smtClean="0">
                <a:solidFill>
                  <a:schemeClr val="bg1"/>
                </a:solidFill>
              </a:rPr>
              <a:t>от всего потребления</a:t>
            </a:r>
            <a:r>
              <a:rPr lang="ru-RU" sz="2400" b="1" baseline="30000" dirty="0" smtClean="0">
                <a:solidFill>
                  <a:schemeClr val="bg1"/>
                </a:solidFill>
              </a:rPr>
              <a:t>[</a:t>
            </a:r>
            <a:r>
              <a:rPr lang="ru-RU" sz="2400" b="1" dirty="0" smtClean="0">
                <a:solidFill>
                  <a:schemeClr val="bg1"/>
                </a:solidFill>
              </a:rPr>
              <a:t>)</a:t>
            </a:r>
            <a:endParaRPr lang="ru-RU" sz="2400" b="1" dirty="0">
              <a:solidFill>
                <a:schemeClr val="bg1"/>
              </a:solidFill>
            </a:endParaRPr>
          </a:p>
          <a:p>
            <a:pPr lvl="0">
              <a:buFont typeface="Wingdings" pitchFamily="2" charset="2"/>
              <a:buChar char="Ø"/>
            </a:pPr>
            <a:r>
              <a:rPr lang="ru-RU" sz="2400" b="1" dirty="0">
                <a:solidFill>
                  <a:schemeClr val="bg1"/>
                </a:solidFill>
              </a:rPr>
              <a:t>производство пластмасс — 21 </a:t>
            </a:r>
            <a:r>
              <a:rPr lang="ru-RU" sz="2400" b="1" dirty="0" smtClean="0">
                <a:solidFill>
                  <a:schemeClr val="bg1"/>
                </a:solidFill>
              </a:rPr>
              <a:t>%</a:t>
            </a:r>
            <a:endParaRPr lang="ru-RU" sz="2400" b="1" dirty="0">
              <a:solidFill>
                <a:schemeClr val="bg1"/>
              </a:solidFill>
            </a:endParaRPr>
          </a:p>
          <a:p>
            <a:pPr lvl="0">
              <a:buFont typeface="Wingdings" pitchFamily="2" charset="2"/>
              <a:buChar char="Ø"/>
            </a:pPr>
            <a:r>
              <a:rPr lang="ru-RU" sz="2400" b="1" dirty="0">
                <a:solidFill>
                  <a:schemeClr val="bg1"/>
                </a:solidFill>
              </a:rPr>
              <a:t>производство ламинированной бумаги .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endParaRPr lang="ru-RU" sz="2400" b="1" dirty="0" smtClean="0">
              <a:solidFill>
                <a:schemeClr val="bg1"/>
              </a:solidFill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500563" y="289719"/>
            <a:ext cx="1981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</a:rPr>
              <a:t>Белила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3387"/>
            <a:ext cx="2697088" cy="269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9797"/>
            <a:ext cx="2697088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5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  <p:bldP spid="1638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810544" cy="99412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extrusionH="57150" prstMaterial="softEdge">
              <a:bevelT w="38100" h="38100"/>
            </a:sp3d>
          </a:bodyPr>
          <a:lstStyle/>
          <a:p>
            <a:r>
              <a:rPr lang="ru-RU" sz="4400" dirty="0" smtClean="0">
                <a:solidFill>
                  <a:srgbClr val="FF0000"/>
                </a:solidFill>
                <a:latin typeface="Arial Black" pitchFamily="34" charset="0"/>
              </a:rPr>
              <a:t>ГИА</a:t>
            </a:r>
            <a:endParaRPr lang="ru-RU" sz="4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7030A0"/>
                </a:solidFill>
                <a:latin typeface="Arial Black" pitchFamily="34" charset="0"/>
              </a:rPr>
              <a:t>Оксид магния реагирует с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1) </a:t>
            </a:r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KCl</a:t>
            </a:r>
            <a:endParaRPr lang="en-US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2) </a:t>
            </a:r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NaOH</a:t>
            </a:r>
            <a:endParaRPr lang="en-US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3) SO</a:t>
            </a:r>
            <a:r>
              <a:rPr lang="en-US" sz="3600" baseline="-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3</a:t>
            </a:r>
          </a:p>
          <a:p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4) BaSO</a:t>
            </a:r>
            <a:r>
              <a:rPr lang="en-US" sz="3600" baseline="-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4</a:t>
            </a:r>
            <a:endParaRPr lang="ru-RU" sz="3600" baseline="-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15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66528" cy="922114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FF0000"/>
                </a:solidFill>
                <a:latin typeface="Arial Black" pitchFamily="34" charset="0"/>
              </a:rPr>
              <a:t>ГИА</a:t>
            </a:r>
            <a:endParaRPr lang="ru-RU" sz="4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ru-RU" sz="3600" dirty="0" smtClean="0">
                <a:solidFill>
                  <a:srgbClr val="7030A0"/>
                </a:solidFill>
                <a:latin typeface="Arial Black" pitchFamily="34" charset="0"/>
              </a:rPr>
              <a:t>Оксид фосфора (</a:t>
            </a:r>
            <a:r>
              <a:rPr lang="en-US" sz="3600" dirty="0" smtClean="0">
                <a:solidFill>
                  <a:srgbClr val="7030A0"/>
                </a:solidFill>
                <a:latin typeface="Arial Black" pitchFamily="34" charset="0"/>
              </a:rPr>
              <a:t>V)</a:t>
            </a:r>
            <a:r>
              <a:rPr lang="ru-RU" sz="3600" dirty="0" smtClean="0">
                <a:solidFill>
                  <a:srgbClr val="7030A0"/>
                </a:solidFill>
                <a:latin typeface="Arial Black" pitchFamily="34" charset="0"/>
              </a:rPr>
              <a:t> реагирует  с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1)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HNO</a:t>
            </a:r>
            <a:r>
              <a:rPr lang="en-US" sz="3600" baseline="-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3</a:t>
            </a:r>
            <a:endParaRPr lang="ru-RU" sz="3600" baseline="-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2)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Ca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(OH)</a:t>
            </a:r>
            <a:r>
              <a:rPr lang="en-US" sz="3600" baseline="-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</a:t>
            </a:r>
            <a:endParaRPr lang="ru-RU" sz="3600" baseline="-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3)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N</a:t>
            </a:r>
            <a:r>
              <a:rPr lang="en-US" sz="3600" baseline="-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O</a:t>
            </a:r>
            <a:r>
              <a:rPr lang="en-US" sz="3600" baseline="-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3</a:t>
            </a:r>
            <a:endParaRPr lang="ru-RU" sz="3600" baseline="-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4)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NaCl</a:t>
            </a:r>
            <a:endParaRPr lang="ru-R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0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80228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1738536" cy="936104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ru-RU" dirty="0" smtClean="0">
                <a:solidFill>
                  <a:srgbClr val="FF0000"/>
                </a:solidFill>
                <a:latin typeface="Arial Black" pitchFamily="34" charset="0"/>
              </a:rPr>
              <a:t>ГИА</a:t>
            </a:r>
            <a:endParaRPr lang="ru-RU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88632"/>
          </a:xfrm>
        </p:spPr>
        <p:txBody>
          <a:bodyPr/>
          <a:lstStyle/>
          <a:p>
            <a:r>
              <a:rPr lang="ru-RU" sz="3700" b="1" dirty="0">
                <a:ln w="6350">
                  <a:noFill/>
                </a:ln>
                <a:solidFill>
                  <a:srgbClr val="7030A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От кислотных к основным меняются свойства  оксидов в </a:t>
            </a:r>
            <a:r>
              <a:rPr lang="ru-RU" sz="3700" b="1" dirty="0" smtClean="0">
                <a:ln w="6350">
                  <a:noFill/>
                </a:ln>
                <a:solidFill>
                  <a:srgbClr val="7030A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ряду</a:t>
            </a:r>
          </a:p>
          <a:p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1)</a:t>
            </a:r>
            <a:r>
              <a:rPr lang="en-US" sz="3700" b="1" dirty="0" err="1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CaO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  SiO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2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  SO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3</a:t>
            </a:r>
          </a:p>
          <a:p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2)CO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2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  Al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2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O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3 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 </a:t>
            </a:r>
            <a:r>
              <a:rPr lang="en-US" sz="3700" b="1" dirty="0" err="1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MgO</a:t>
            </a:r>
            <a:endParaRPr lang="en-US" sz="3700" b="1" dirty="0" smtClean="0">
              <a:ln w="6350">
                <a:noFill/>
              </a:ln>
              <a:solidFill>
                <a:schemeClr val="bg1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latin typeface="Arial Black" pitchFamily="34" charset="0"/>
              <a:ea typeface="+mj-ea"/>
              <a:cs typeface="+mj-cs"/>
            </a:endParaRPr>
          </a:p>
          <a:p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3)SO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3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  P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2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O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5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  Al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2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O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3</a:t>
            </a:r>
          </a:p>
          <a:p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4)Na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2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O  </a:t>
            </a:r>
            <a:r>
              <a:rPr lang="en-US" sz="3700" b="1" dirty="0" err="1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MgO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  Al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2</a:t>
            </a:r>
            <a:r>
              <a:rPr lang="en-US" sz="3700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O</a:t>
            </a:r>
            <a:r>
              <a:rPr lang="en-US" sz="3700" b="1" baseline="-20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3</a:t>
            </a:r>
            <a:endParaRPr lang="ru-RU" baseline="-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66528" cy="922114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 smtClean="0">
                <a:solidFill>
                  <a:srgbClr val="FF0000"/>
                </a:solidFill>
                <a:latin typeface="Arial Black" pitchFamily="34" charset="0"/>
              </a:rPr>
              <a:t>ГИА</a:t>
            </a:r>
            <a:endParaRPr lang="ru-RU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96752"/>
            <a:ext cx="8892480" cy="5112608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7030A0"/>
                </a:solidFill>
                <a:latin typeface="Arial Black" pitchFamily="34" charset="0"/>
              </a:rPr>
              <a:t>Химическая реакция возможна между</a:t>
            </a:r>
          </a:p>
          <a:p>
            <a:endParaRPr lang="ru-RU" sz="3600" dirty="0" smtClean="0">
              <a:solidFill>
                <a:srgbClr val="7030A0"/>
              </a:solidFill>
              <a:latin typeface="Arial Black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1)оксидом фосфора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(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V) </a:t>
            </a:r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и оксидом калия</a:t>
            </a:r>
          </a:p>
          <a:p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2)оксидом алюминия и водой</a:t>
            </a:r>
          </a:p>
          <a:p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3)оксидом кремния и соляной кислотой</a:t>
            </a:r>
          </a:p>
          <a:p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4)оксидом цинка и кислородом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7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22512" cy="922114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FF0000"/>
                </a:solidFill>
                <a:latin typeface="Arial Black" pitchFamily="34" charset="0"/>
              </a:rPr>
              <a:t>ГИА</a:t>
            </a:r>
            <a:endParaRPr lang="ru-RU" sz="4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608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ru-RU" sz="3200" dirty="0" smtClean="0">
                <a:solidFill>
                  <a:srgbClr val="7030A0"/>
                </a:solidFill>
                <a:latin typeface="Arial Black" pitchFamily="34" charset="0"/>
              </a:rPr>
              <a:t>Какой оксид реагирует с раствором </a:t>
            </a:r>
            <a:r>
              <a:rPr lang="en-US" sz="3200" dirty="0" err="1" smtClean="0">
                <a:solidFill>
                  <a:srgbClr val="7030A0"/>
                </a:solidFill>
                <a:latin typeface="Arial Black" pitchFamily="34" charset="0"/>
              </a:rPr>
              <a:t>HCl</a:t>
            </a:r>
            <a:r>
              <a:rPr lang="ru-RU" sz="3200" dirty="0" smtClean="0">
                <a:solidFill>
                  <a:srgbClr val="7030A0"/>
                </a:solidFill>
                <a:latin typeface="Arial Black" pitchFamily="34" charset="0"/>
              </a:rPr>
              <a:t>, но не реагирует с раствором </a:t>
            </a:r>
            <a:r>
              <a:rPr lang="en-US" sz="3200" dirty="0" err="1" smtClean="0">
                <a:solidFill>
                  <a:srgbClr val="7030A0"/>
                </a:solidFill>
                <a:latin typeface="Arial Black" pitchFamily="34" charset="0"/>
              </a:rPr>
              <a:t>NaOH</a:t>
            </a:r>
            <a:r>
              <a:rPr lang="ru-RU" sz="3200" dirty="0" smtClean="0">
                <a:solidFill>
                  <a:srgbClr val="7030A0"/>
                </a:solidFill>
                <a:latin typeface="Arial Black" pitchFamily="34" charset="0"/>
              </a:rPr>
              <a:t>?</a:t>
            </a:r>
            <a:endParaRPr lang="en-US" sz="3200" dirty="0" smtClean="0">
              <a:solidFill>
                <a:srgbClr val="7030A0"/>
              </a:solidFill>
              <a:latin typeface="Arial Black" pitchFamily="34" charset="0"/>
            </a:endParaRPr>
          </a:p>
          <a:p>
            <a:endParaRPr lang="ru-RU" sz="3200" dirty="0" smtClean="0">
              <a:solidFill>
                <a:srgbClr val="7030A0"/>
              </a:solidFill>
              <a:latin typeface="Arial Black" pitchFamily="34" charset="0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1)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CO</a:t>
            </a:r>
          </a:p>
          <a:p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2) SO3</a:t>
            </a:r>
          </a:p>
          <a:p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3) </a:t>
            </a:r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ZnO</a:t>
            </a:r>
            <a:endParaRPr lang="en-US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4) </a:t>
            </a:r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MgO</a:t>
            </a:r>
            <a:endParaRPr lang="ru-R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Оксиды</a:t>
            </a:r>
            <a:r>
              <a:rPr lang="ru-RU" b="1" dirty="0" smtClean="0">
                <a:solidFill>
                  <a:schemeClr val="bg1"/>
                </a:solidFill>
              </a:rPr>
              <a:t> –это сложные вещества, состоящие из </a:t>
            </a:r>
            <a:r>
              <a:rPr lang="ru-RU" b="1" u="sng" dirty="0" smtClean="0">
                <a:solidFill>
                  <a:schemeClr val="bg1"/>
                </a:solidFill>
              </a:rPr>
              <a:t>двух</a:t>
            </a:r>
            <a:r>
              <a:rPr lang="ru-RU" b="1" dirty="0" smtClean="0">
                <a:solidFill>
                  <a:schemeClr val="bg1"/>
                </a:solidFill>
              </a:rPr>
              <a:t> химических элементов, один из которых</a:t>
            </a:r>
            <a:r>
              <a:rPr lang="en-US" b="1" dirty="0" smtClean="0">
                <a:solidFill>
                  <a:schemeClr val="bg1"/>
                </a:solidFill>
              </a:rPr>
              <a:t>-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u="sng" dirty="0" smtClean="0">
                <a:solidFill>
                  <a:srgbClr val="FF0000"/>
                </a:solidFill>
              </a:rPr>
              <a:t>кислород</a:t>
            </a:r>
            <a:r>
              <a:rPr lang="ru-RU" b="1" dirty="0" smtClean="0">
                <a:solidFill>
                  <a:schemeClr val="bg1"/>
                </a:solidFill>
              </a:rPr>
              <a:t> со степенью окисления </a:t>
            </a:r>
            <a:r>
              <a:rPr lang="ru-RU" b="1" dirty="0" smtClean="0">
                <a:solidFill>
                  <a:srgbClr val="FF0000"/>
                </a:solidFill>
              </a:rPr>
              <a:t>-2</a:t>
            </a:r>
            <a:r>
              <a:rPr lang="ru-RU" b="1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Fe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rgbClr val="FF0000"/>
                </a:solidFill>
                <a:latin typeface="Arial Black" pitchFamily="34" charset="0"/>
              </a:rPr>
              <a:t>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H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rgbClr val="FF0000"/>
                </a:solidFill>
                <a:latin typeface="Arial Black" pitchFamily="34" charset="0"/>
              </a:rPr>
              <a:t>O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Si</a:t>
            </a:r>
            <a:r>
              <a:rPr lang="en-US" b="1" dirty="0" smtClean="0">
                <a:solidFill>
                  <a:srgbClr val="FF0000"/>
                </a:solidFill>
                <a:latin typeface="Arial Black" pitchFamily="34" charset="0"/>
              </a:rPr>
              <a:t>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Cl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rgbClr val="FF0000"/>
                </a:solidFill>
                <a:latin typeface="Arial Black" pitchFamily="34" charset="0"/>
              </a:rPr>
              <a:t>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7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P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b="1" dirty="0" smtClean="0">
                <a:solidFill>
                  <a:srgbClr val="FF0000"/>
                </a:solidFill>
                <a:latin typeface="Arial Black" pitchFamily="34" charset="0"/>
              </a:rPr>
              <a:t>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5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Arial Black" pitchFamily="34" charset="0"/>
              </a:rPr>
              <a:t>S</a:t>
            </a:r>
            <a:r>
              <a:rPr lang="en-US" b="1" dirty="0" smtClean="0">
                <a:solidFill>
                  <a:srgbClr val="FF0000"/>
                </a:solidFill>
                <a:latin typeface="Arial Black" pitchFamily="34" charset="0"/>
              </a:rPr>
              <a:t>O</a:t>
            </a:r>
            <a:r>
              <a:rPr lang="en-US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8401" y="260648"/>
            <a:ext cx="7139493" cy="936104"/>
          </a:xfr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7200" dirty="0" smtClean="0">
                <a:solidFill>
                  <a:srgbClr val="FFFF00"/>
                </a:solidFill>
                <a:latin typeface="Arial Black" pitchFamily="34" charset="0"/>
              </a:rPr>
              <a:t>Оксиды</a:t>
            </a:r>
            <a:endParaRPr lang="ru-RU" sz="7200" dirty="0">
              <a:solidFill>
                <a:srgbClr val="FFFF00"/>
              </a:solidFill>
              <a:latin typeface="Arial Black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956376" y="3356991"/>
            <a:ext cx="251518" cy="26949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43608" y="2210839"/>
            <a:ext cx="864096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71600" y="2647103"/>
            <a:ext cx="1656184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12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7" t="24522" r="11745" b="20479"/>
          <a:stretch/>
        </p:blipFill>
        <p:spPr bwMode="auto">
          <a:xfrm>
            <a:off x="-3723" y="548680"/>
            <a:ext cx="9263135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731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1" t="12278" r="11943" b="23006"/>
          <a:stretch/>
        </p:blipFill>
        <p:spPr bwMode="auto">
          <a:xfrm>
            <a:off x="137065" y="188640"/>
            <a:ext cx="8763248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75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7977915" cy="1066130"/>
          </a:xfr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Выберите из списка веществ оксиды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24579" y="1556792"/>
            <a:ext cx="7992888" cy="1944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3933056"/>
            <a:ext cx="8064896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755576" y="1673509"/>
            <a:ext cx="91440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47469" y="1673509"/>
            <a:ext cx="1152128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latin typeface="Arial Black" pitchFamily="34" charset="0"/>
              </a:rPr>
              <a:t>CuO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799597" y="1673509"/>
            <a:ext cx="1038118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SCI</a:t>
            </a:r>
            <a:r>
              <a:rPr lang="en-US" sz="2400" baseline="-2000" dirty="0" smtClean="0">
                <a:solidFill>
                  <a:schemeClr val="bg1"/>
                </a:solidFill>
                <a:latin typeface="Arial Black" pitchFamily="34" charset="0"/>
              </a:rPr>
              <a:t>6</a:t>
            </a:r>
            <a:r>
              <a:rPr lang="ru-RU" sz="2400" baseline="-2000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915816" y="1673509"/>
            <a:ext cx="1130424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Li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139952" y="1673509"/>
            <a:ext cx="1130424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P</a:t>
            </a:r>
            <a:r>
              <a:rPr lang="en-US" sz="24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sz="2400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ru-RU" sz="2400" baseline="-2000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364088" y="1677113"/>
            <a:ext cx="1058416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KOH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660232" y="1677113"/>
            <a:ext cx="1130424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WO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ru-RU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="1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47469" y="2517202"/>
            <a:ext cx="1152128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latin typeface="Arial Black" pitchFamily="34" charset="0"/>
              </a:rPr>
              <a:t>NaCI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907704" y="2528900"/>
            <a:ext cx="91440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CO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17363" y="2517202"/>
            <a:ext cx="91440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CO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ru-RU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="1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324565" y="2517202"/>
            <a:ext cx="91440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H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S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364088" y="2517202"/>
            <a:ext cx="1368152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Fe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4</a:t>
            </a:r>
            <a:r>
              <a:rPr lang="ru-RU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="1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840652" y="2503872"/>
            <a:ext cx="1331747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H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SO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4</a:t>
            </a:r>
            <a:r>
              <a:rPr lang="ru-RU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endParaRPr lang="ru-RU" sz="2400" b="1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12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0.00399 0.41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2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-0.00677 0.544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272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0122 0.3976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98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00122 0.523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61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3148 L 0.00504 0.2814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3334 L -0.00121 0.2833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0.03334 L 0.00399 0.283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24744"/>
          </a:xfr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FF0000"/>
                </a:solidFill>
              </a:rPr>
              <a:t>«Крестики-нолики». Покажите выигрышный путь, который составляют формулы:</a:t>
            </a:r>
            <a:endParaRPr lang="ru-RU" sz="2800" dirty="0">
              <a:solidFill>
                <a:srgbClr val="FF0000"/>
              </a:solidFill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218064"/>
              </p:ext>
            </p:extLst>
          </p:nvPr>
        </p:nvGraphicFramePr>
        <p:xfrm>
          <a:off x="395536" y="1916832"/>
          <a:ext cx="3528392" cy="22322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2128"/>
                <a:gridCol w="1224136"/>
                <a:gridCol w="1152128"/>
              </a:tblGrid>
              <a:tr h="6944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SO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3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Fe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3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SiO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6944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 Black" pitchFamily="34" charset="0"/>
                        </a:rPr>
                        <a:t>MgO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 Black" pitchFamily="34" charset="0"/>
                        </a:rPr>
                        <a:t>BaO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CO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8432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NO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K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 Black" pitchFamily="34" charset="0"/>
                        </a:rPr>
                        <a:t>CuO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851846"/>
              </p:ext>
            </p:extLst>
          </p:nvPr>
        </p:nvGraphicFramePr>
        <p:xfrm>
          <a:off x="4499992" y="1916832"/>
          <a:ext cx="3528392" cy="223224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80120"/>
                <a:gridCol w="1224136"/>
                <a:gridCol w="1224136"/>
              </a:tblGrid>
              <a:tr h="7648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Li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NO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P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5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7648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Cl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7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N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3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 Black" pitchFamily="34" charset="0"/>
                        </a:rPr>
                        <a:t>FeO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7026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CO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 Black" pitchFamily="34" charset="0"/>
                        </a:rPr>
                        <a:t>ZnO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H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89095"/>
              </p:ext>
            </p:extLst>
          </p:nvPr>
        </p:nvGraphicFramePr>
        <p:xfrm>
          <a:off x="4252721" y="4666828"/>
          <a:ext cx="3816425" cy="2137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8152"/>
                <a:gridCol w="1255383"/>
                <a:gridCol w="1192890"/>
              </a:tblGrid>
              <a:tr h="7109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P</a:t>
                      </a:r>
                      <a:r>
                        <a:rPr lang="en-US" sz="2400" baseline="-4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3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CO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N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3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7155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Al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3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NO</a:t>
                      </a:r>
                      <a:endParaRPr lang="ru-RU" sz="24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SiO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710952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latin typeface="Arial Black" pitchFamily="34" charset="0"/>
                        </a:rPr>
                        <a:t>As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baseline="0" dirty="0" smtClean="0">
                          <a:latin typeface="Arial Black" pitchFamily="34" charset="0"/>
                        </a:rPr>
                        <a:t>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5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P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5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Black" pitchFamily="34" charset="0"/>
                        </a:rPr>
                        <a:t>N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2</a:t>
                      </a:r>
                      <a:r>
                        <a:rPr lang="en-US" sz="2400" dirty="0" smtClean="0">
                          <a:latin typeface="Arial Black" pitchFamily="34" charset="0"/>
                        </a:rPr>
                        <a:t>O</a:t>
                      </a:r>
                      <a:r>
                        <a:rPr lang="en-US" sz="2400" baseline="-2000" dirty="0" smtClean="0">
                          <a:latin typeface="Arial Black" pitchFamily="34" charset="0"/>
                        </a:rPr>
                        <a:t>5</a:t>
                      </a:r>
                      <a:endParaRPr lang="ru-RU" sz="2400" baseline="-2000" dirty="0">
                        <a:latin typeface="Arial Black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" name="Скругленный прямоугольник 7"/>
          <p:cNvSpPr/>
          <p:nvPr/>
        </p:nvSpPr>
        <p:spPr>
          <a:xfrm>
            <a:off x="395536" y="1254518"/>
            <a:ext cx="3312368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а)оксидов металлов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504750" y="1254518"/>
            <a:ext cx="3312368" cy="5760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б</a:t>
            </a:r>
            <a:r>
              <a:rPr lang="ru-RU" sz="2400" b="1" dirty="0" smtClean="0">
                <a:solidFill>
                  <a:schemeClr val="bg1"/>
                </a:solidFill>
              </a:rPr>
              <a:t>)оксидов неметаллов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11560" y="4694552"/>
            <a:ext cx="3312368" cy="10387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в</a:t>
            </a:r>
            <a:r>
              <a:rPr lang="ru-RU" sz="2400" b="1" dirty="0" smtClean="0">
                <a:solidFill>
                  <a:schemeClr val="bg1"/>
                </a:solidFill>
              </a:rPr>
              <a:t>)оксидов элементов</a:t>
            </a:r>
            <a:r>
              <a:rPr lang="en-US" sz="2400" b="1" dirty="0" smtClean="0">
                <a:solidFill>
                  <a:schemeClr val="bg1"/>
                </a:solidFill>
              </a:rPr>
              <a:t> V</a:t>
            </a:r>
            <a:r>
              <a:rPr lang="ru-RU" sz="2400" b="1" dirty="0" smtClean="0">
                <a:solidFill>
                  <a:schemeClr val="bg1"/>
                </a:solidFill>
              </a:rPr>
              <a:t>группы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</a:rPr>
              <a:t>г</a:t>
            </a:r>
            <a:r>
              <a:rPr lang="ru-RU" sz="2400" b="1" dirty="0" smtClean="0">
                <a:solidFill>
                  <a:schemeClr val="bg1"/>
                </a:solidFill>
              </a:rPr>
              <a:t>лавной подгруппы</a:t>
            </a:r>
            <a:endParaRPr lang="ru-RU" sz="2400" b="1" dirty="0">
              <a:solidFill>
                <a:schemeClr val="bg1"/>
              </a:solidFill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547664" y="1988840"/>
            <a:ext cx="1224136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flipH="1">
            <a:off x="1547664" y="1988840"/>
            <a:ext cx="1224136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1547664" y="2564904"/>
            <a:ext cx="1224136" cy="720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1547664" y="2564904"/>
            <a:ext cx="1224136" cy="720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1547664" y="3284984"/>
            <a:ext cx="1152128" cy="7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>
            <a:off x="1547664" y="3284984"/>
            <a:ext cx="1224136" cy="7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V="1">
            <a:off x="4504750" y="1988840"/>
            <a:ext cx="3451626" cy="20882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5652120" y="6136631"/>
            <a:ext cx="1224136" cy="6060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948264" y="6136631"/>
            <a:ext cx="1152128" cy="6060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299845" y="6136630"/>
            <a:ext cx="1224136" cy="6060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9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04530"/>
              </p:ext>
            </p:extLst>
          </p:nvPr>
        </p:nvGraphicFramePr>
        <p:xfrm>
          <a:off x="445896" y="764704"/>
          <a:ext cx="8229600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67944" y="2060848"/>
            <a:ext cx="1457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err="1" smtClean="0">
                <a:solidFill>
                  <a:schemeClr val="bg1"/>
                </a:solidFill>
                <a:latin typeface="Arial Black" pitchFamily="34" charset="0"/>
              </a:rPr>
              <a:t>Э</a:t>
            </a:r>
            <a:r>
              <a:rPr lang="ru-RU" sz="4000" b="1" baseline="-2000" dirty="0" err="1" smtClean="0">
                <a:solidFill>
                  <a:schemeClr val="bg1"/>
                </a:solidFill>
                <a:latin typeface="Arial Black" pitchFamily="34" charset="0"/>
              </a:rPr>
              <a:t>х</a:t>
            </a:r>
            <a:r>
              <a:rPr lang="ru-RU" sz="4000" b="1" dirty="0" err="1" smtClean="0">
                <a:solidFill>
                  <a:srgbClr val="FF0000"/>
                </a:solidFill>
                <a:latin typeface="Arial Black" pitchFamily="34" charset="0"/>
              </a:rPr>
              <a:t>О</a:t>
            </a:r>
            <a:r>
              <a:rPr lang="ru-RU" sz="4000" b="1" baseline="-2000" dirty="0" err="1" smtClean="0">
                <a:solidFill>
                  <a:schemeClr val="bg1"/>
                </a:solidFill>
                <a:latin typeface="Arial Black" pitchFamily="34" charset="0"/>
              </a:rPr>
              <a:t>у</a:t>
            </a:r>
            <a:endParaRPr lang="ru-RU" sz="4000" b="1" baseline="-2000" dirty="0"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2232" y="4324452"/>
            <a:ext cx="2309688" cy="120032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Arial Black" pitchFamily="34" charset="0"/>
              </a:rPr>
              <a:t>CaO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 SO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ru-RU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 Mn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7</a:t>
            </a:r>
            <a:r>
              <a:rPr lang="ru-RU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,  </a:t>
            </a:r>
            <a:r>
              <a:rPr lang="en-US" sz="2400" b="1" dirty="0" err="1" smtClean="0">
                <a:solidFill>
                  <a:schemeClr val="bg1"/>
                </a:solidFill>
                <a:latin typeface="Arial Black" pitchFamily="34" charset="0"/>
              </a:rPr>
              <a:t>FeO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 CO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ru-RU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 Cu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endParaRPr lang="ru-RU" sz="24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8144" y="4509120"/>
            <a:ext cx="2339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NO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 CO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 N</a:t>
            </a:r>
            <a:r>
              <a:rPr lang="en-US" sz="2400" b="1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Arial Black" pitchFamily="34" charset="0"/>
              </a:rPr>
              <a:t>SiO</a:t>
            </a:r>
            <a:r>
              <a:rPr lang="ru-RU" sz="2400" b="1" dirty="0" smtClean="0">
                <a:solidFill>
                  <a:schemeClr val="bg1"/>
                </a:solidFill>
                <a:latin typeface="Arial Black" pitchFamily="34" charset="0"/>
              </a:rPr>
              <a:t>,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S2O</a:t>
            </a:r>
            <a:endParaRPr lang="ru-RU" sz="2400" b="1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8000" dirty="0" smtClean="0">
                <a:solidFill>
                  <a:srgbClr val="FFFF00"/>
                </a:solidFill>
              </a:rPr>
              <a:t>Оксиды</a:t>
            </a:r>
            <a:endParaRPr lang="ru-RU" sz="8000" dirty="0">
              <a:solidFill>
                <a:srgbClr val="FFFF0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421872"/>
              </p:ext>
            </p:extLst>
          </p:nvPr>
        </p:nvGraphicFramePr>
        <p:xfrm>
          <a:off x="457200" y="1600200"/>
          <a:ext cx="8229600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920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  <a:scene3d>
              <a:camera prst="orthographicFront"/>
              <a:lightRig rig="soft" dir="t">
                <a:rot lat="0" lon="0" rev="16800000"/>
              </a:lightRig>
            </a:scene3d>
            <a:sp3d extrusionH="57150" prstMaterial="softEdge">
              <a:bevelT w="38100" h="38100" prst="angle"/>
            </a:sp3d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Химические свойства основных оксидов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08520" y="1556792"/>
            <a:ext cx="8939336" cy="64807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  </a:t>
            </a:r>
            <a:r>
              <a:rPr lang="ru-RU" sz="3000" b="1" dirty="0" smtClean="0">
                <a:ln>
                  <a:solidFill>
                    <a:srgbClr val="0066FF"/>
                  </a:solidFill>
                </a:ln>
                <a:solidFill>
                  <a:srgbClr val="0066FF"/>
                </a:solidFill>
                <a:latin typeface="Arial Narrow" pitchFamily="34" charset="0"/>
              </a:rPr>
              <a:t>1.Основный оксид + кислота         соль + вода</a:t>
            </a:r>
            <a:endParaRPr lang="ru-RU" sz="3000" b="1" dirty="0">
              <a:ln>
                <a:solidFill>
                  <a:srgbClr val="0066FF"/>
                </a:solidFill>
              </a:ln>
              <a:solidFill>
                <a:srgbClr val="0066FF"/>
              </a:solidFill>
              <a:latin typeface="Arial Narrow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2373784"/>
            <a:ext cx="8388424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Arial Narrow" pitchFamily="34" charset="0"/>
              </a:rPr>
              <a:t>      </a:t>
            </a:r>
            <a:r>
              <a:rPr lang="ru-RU" sz="3000" b="1" dirty="0" smtClean="0">
                <a:ln>
                  <a:solidFill>
                    <a:srgbClr val="0066FF"/>
                  </a:solidFill>
                </a:ln>
                <a:solidFill>
                  <a:srgbClr val="0066FF"/>
                </a:solidFill>
                <a:latin typeface="Arial Narrow" pitchFamily="34" charset="0"/>
              </a:rPr>
              <a:t>2.Основный оксид + кислотный оксид</a:t>
            </a:r>
            <a:r>
              <a:rPr lang="ru-RU" sz="3000" dirty="0" smtClean="0">
                <a:ln>
                  <a:solidFill>
                    <a:srgbClr val="0066FF"/>
                  </a:solidFill>
                </a:ln>
                <a:solidFill>
                  <a:srgbClr val="0066FF"/>
                </a:solidFill>
                <a:latin typeface="Arial Narrow" pitchFamily="34" charset="0"/>
              </a:rPr>
              <a:t>        </a:t>
            </a:r>
            <a:r>
              <a:rPr lang="ru-RU" sz="3000" b="1" dirty="0" smtClean="0">
                <a:ln>
                  <a:solidFill>
                    <a:srgbClr val="0066FF"/>
                  </a:solidFill>
                </a:ln>
                <a:solidFill>
                  <a:srgbClr val="0066FF"/>
                </a:solidFill>
                <a:latin typeface="Arial Narrow" pitchFamily="34" charset="0"/>
              </a:rPr>
              <a:t>соль</a:t>
            </a:r>
            <a:endParaRPr lang="ru-RU" sz="3000" b="1" dirty="0">
              <a:ln>
                <a:solidFill>
                  <a:srgbClr val="0066FF"/>
                </a:solidFill>
              </a:ln>
              <a:solidFill>
                <a:srgbClr val="0066FF"/>
              </a:solidFill>
              <a:latin typeface="Arial Narrow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3356991"/>
            <a:ext cx="7020272" cy="10081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Arial Narrow" pitchFamily="34" charset="0"/>
              </a:rPr>
              <a:t>     </a:t>
            </a:r>
            <a:r>
              <a:rPr lang="ru-RU" sz="3000" b="1" dirty="0" smtClean="0">
                <a:ln>
                  <a:solidFill>
                    <a:srgbClr val="0066FF"/>
                  </a:solidFill>
                </a:ln>
                <a:solidFill>
                  <a:srgbClr val="0066FF"/>
                </a:solidFill>
                <a:latin typeface="Arial Narrow" pitchFamily="34" charset="0"/>
              </a:rPr>
              <a:t>3.Основный оксид + вода          щелочь</a:t>
            </a:r>
            <a:endParaRPr lang="ru-RU" sz="3000" b="1" dirty="0">
              <a:ln>
                <a:solidFill>
                  <a:srgbClr val="0066FF"/>
                </a:solidFill>
              </a:ln>
              <a:solidFill>
                <a:srgbClr val="0066FF"/>
              </a:solidFill>
              <a:latin typeface="Arial Narrow" pitchFamily="34" charset="0"/>
            </a:endParaRPr>
          </a:p>
        </p:txBody>
      </p:sp>
      <p:sp>
        <p:nvSpPr>
          <p:cNvPr id="10" name="Стрелка вправо 9"/>
          <p:cNvSpPr/>
          <p:nvPr/>
        </p:nvSpPr>
        <p:spPr>
          <a:xfrm>
            <a:off x="5317976" y="1854211"/>
            <a:ext cx="489204" cy="45719"/>
          </a:xfrm>
          <a:prstGeom prst="rightArrow">
            <a:avLst/>
          </a:prstGeom>
          <a:solidFill>
            <a:srgbClr val="FF0066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66FF"/>
                </a:solidFill>
              </a:rPr>
              <a:t> </a:t>
            </a:r>
            <a:endParaRPr lang="ru-RU" dirty="0">
              <a:solidFill>
                <a:srgbClr val="0066FF"/>
              </a:solidFill>
            </a:endParaRPr>
          </a:p>
        </p:txBody>
      </p:sp>
      <p:sp>
        <p:nvSpPr>
          <p:cNvPr id="11" name="Стрелка вправо 10"/>
          <p:cNvSpPr/>
          <p:nvPr/>
        </p:nvSpPr>
        <p:spPr>
          <a:xfrm>
            <a:off x="6775069" y="2851799"/>
            <a:ext cx="490405" cy="45719"/>
          </a:xfrm>
          <a:prstGeom prst="rightArrow">
            <a:avLst/>
          </a:prstGeom>
          <a:solidFill>
            <a:srgbClr val="FF0066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4828772" y="3859470"/>
            <a:ext cx="489204" cy="45719"/>
          </a:xfrm>
          <a:prstGeom prst="rightArrow">
            <a:avLst/>
          </a:prstGeom>
          <a:solidFill>
            <a:srgbClr val="FF0066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</a:t>
            </a:r>
            <a:endParaRPr lang="ru-RU" dirty="0"/>
          </a:p>
        </p:txBody>
      </p:sp>
      <p:pic>
        <p:nvPicPr>
          <p:cNvPr id="1026" name="Picture 2" descr="File106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293096"/>
            <a:ext cx="3048000" cy="22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88312" y="2121756"/>
            <a:ext cx="7484088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Arial Black" pitchFamily="34" charset="0"/>
              </a:rPr>
              <a:t>CaO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+2 HNO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Arial Black" pitchFamily="34" charset="0"/>
              </a:rPr>
              <a:t>Ca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(NO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)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+ H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88312" y="3068960"/>
            <a:ext cx="7484087" cy="5319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Arial Black" pitchFamily="34" charset="0"/>
              </a:rPr>
              <a:t>MgO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 + N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5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  Mg(NO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)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endParaRPr lang="ru-RU" sz="2800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8312" y="4149080"/>
            <a:ext cx="7484088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K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O + H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O   2KOH</a:t>
            </a:r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Стрелка вправо 8"/>
          <p:cNvSpPr/>
          <p:nvPr/>
        </p:nvSpPr>
        <p:spPr>
          <a:xfrm>
            <a:off x="4194212" y="2373784"/>
            <a:ext cx="236143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4572000" y="3288184"/>
            <a:ext cx="25677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>
            <a:off x="4700386" y="4365104"/>
            <a:ext cx="2316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1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5" grpId="0" animBg="1"/>
      <p:bldP spid="6" grpId="0" animBg="1"/>
      <p:bldP spid="10" grpId="0" animBg="1"/>
      <p:bldP spid="11" grpId="0" animBg="1"/>
      <p:bldP spid="12" grpId="0" animBg="1"/>
      <p:bldP spid="4" grpId="0" animBg="1"/>
      <p:bldP spid="7" grpId="0" animBg="1"/>
      <p:bldP spid="8" grpId="0" animBg="1"/>
      <p:bldP spid="9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  <a:scene3d>
              <a:camera prst="orthographicFront"/>
              <a:lightRig rig="soft" dir="t">
                <a:rot lat="0" lon="0" rev="16800000"/>
              </a:lightRig>
            </a:scene3d>
            <a:sp3d extrusionH="57150" prstMaterial="softEdge">
              <a:bevelT w="38100" h="38100"/>
            </a:sp3d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Химические свойства кислотных оксидов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964704"/>
          </a:xfrm>
        </p:spPr>
        <p:txBody>
          <a:bodyPr>
            <a:normAutofit/>
          </a:bodyPr>
          <a:lstStyle/>
          <a:p>
            <a:r>
              <a:rPr lang="ru-RU" sz="3000" b="1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ru-RU" sz="3000" b="1" dirty="0" smtClean="0">
                <a:ln>
                  <a:solidFill>
                    <a:srgbClr val="0066FF"/>
                  </a:solidFill>
                </a:ln>
                <a:solidFill>
                  <a:srgbClr val="0066FF"/>
                </a:solidFill>
                <a:latin typeface="Arial Narrow" pitchFamily="34" charset="0"/>
              </a:rPr>
              <a:t>1.Кислотный оксид + основание       соль + вода</a:t>
            </a:r>
            <a:endParaRPr lang="ru-RU" sz="3000" b="1" dirty="0">
              <a:ln>
                <a:solidFill>
                  <a:srgbClr val="0066FF"/>
                </a:solidFill>
              </a:ln>
              <a:solidFill>
                <a:srgbClr val="0066FF"/>
              </a:solidFill>
              <a:latin typeface="Arial Narrow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496" y="2420888"/>
            <a:ext cx="8208912" cy="10801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b="1" dirty="0" smtClean="0">
                <a:ln>
                  <a:solidFill>
                    <a:srgbClr val="FF0066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    </a:t>
            </a:r>
            <a:r>
              <a:rPr lang="ru-RU" sz="3000" b="1" dirty="0" smtClean="0">
                <a:ln>
                  <a:solidFill>
                    <a:srgbClr val="0066FF"/>
                  </a:solidFill>
                </a:ln>
                <a:solidFill>
                  <a:srgbClr val="0066FF"/>
                </a:solidFill>
                <a:latin typeface="Arial Narrow" pitchFamily="34" charset="0"/>
              </a:rPr>
              <a:t>2.Кислотный оксид+ основный оксид        соль</a:t>
            </a:r>
            <a:endParaRPr lang="ru-RU" sz="3000" b="1" dirty="0">
              <a:ln>
                <a:solidFill>
                  <a:srgbClr val="0066FF"/>
                </a:solidFill>
              </a:ln>
              <a:solidFill>
                <a:srgbClr val="0066FF"/>
              </a:solidFill>
              <a:latin typeface="Arial Narrow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3573016"/>
            <a:ext cx="7416824" cy="1008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b="1" dirty="0" smtClean="0">
                <a:ln>
                  <a:solidFill>
                    <a:srgbClr val="0066FF"/>
                  </a:solidFill>
                </a:ln>
                <a:solidFill>
                  <a:srgbClr val="0066FF"/>
                </a:solidFill>
                <a:latin typeface="Arial Narrow" pitchFamily="34" charset="0"/>
              </a:rPr>
              <a:t>3.Кислотный оксид + вода          кислота</a:t>
            </a:r>
            <a:endParaRPr lang="ru-RU" sz="3000" b="1" dirty="0">
              <a:ln>
                <a:solidFill>
                  <a:srgbClr val="0066FF"/>
                </a:solidFill>
              </a:ln>
              <a:solidFill>
                <a:srgbClr val="0066FF"/>
              </a:solidFill>
              <a:latin typeface="Arial Narrow" pitchFamily="34" charset="0"/>
            </a:endParaRPr>
          </a:p>
        </p:txBody>
      </p:sp>
      <p:sp>
        <p:nvSpPr>
          <p:cNvPr id="6" name="Стрелка вправо 5"/>
          <p:cNvSpPr/>
          <p:nvPr/>
        </p:nvSpPr>
        <p:spPr>
          <a:xfrm>
            <a:off x="5796136" y="1881525"/>
            <a:ext cx="432048" cy="45719"/>
          </a:xfrm>
          <a:prstGeom prst="rightArrow">
            <a:avLst/>
          </a:prstGeom>
          <a:solidFill>
            <a:srgbClr val="FF0066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Стрелка вправо 6"/>
          <p:cNvSpPr/>
          <p:nvPr/>
        </p:nvSpPr>
        <p:spPr>
          <a:xfrm>
            <a:off x="6588224" y="2967729"/>
            <a:ext cx="489204" cy="45719"/>
          </a:xfrm>
          <a:prstGeom prst="rightArrow">
            <a:avLst/>
          </a:prstGeom>
          <a:solidFill>
            <a:srgbClr val="FF0066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>
            <a:off x="4925166" y="4084558"/>
            <a:ext cx="489204" cy="45719"/>
          </a:xfrm>
          <a:prstGeom prst="rightArrow">
            <a:avLst/>
          </a:prstGeom>
          <a:solidFill>
            <a:srgbClr val="FF0066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2" descr="File106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293096"/>
            <a:ext cx="3048000" cy="22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827584" y="2204864"/>
            <a:ext cx="7416824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P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5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 + 6LiOH      2 Li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PO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4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+ 3H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O</a:t>
            </a:r>
            <a:endParaRPr lang="ru-RU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27584" y="3284984"/>
            <a:ext cx="7416824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SO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 +  </a:t>
            </a:r>
            <a:r>
              <a:rPr lang="en-US" sz="2800" dirty="0" err="1" smtClean="0">
                <a:solidFill>
                  <a:schemeClr val="bg1"/>
                </a:solidFill>
                <a:latin typeface="Arial Black" pitchFamily="34" charset="0"/>
              </a:rPr>
              <a:t>CaO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    CaSO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4</a:t>
            </a:r>
            <a:endParaRPr lang="ru-RU" sz="2800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27584" y="4324373"/>
            <a:ext cx="7416824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SO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  +  H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O      H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SO</a:t>
            </a:r>
            <a:r>
              <a:rPr lang="en-US" sz="2800" baseline="-20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endParaRPr lang="ru-RU" sz="2800" baseline="-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Стрелка вправо 12"/>
          <p:cNvSpPr/>
          <p:nvPr/>
        </p:nvSpPr>
        <p:spPr>
          <a:xfrm>
            <a:off x="4139952" y="2420888"/>
            <a:ext cx="28803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>
            <a:off x="4925166" y="3501008"/>
            <a:ext cx="24460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4925166" y="4530682"/>
            <a:ext cx="24460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лево 22"/>
          <p:cNvSpPr/>
          <p:nvPr/>
        </p:nvSpPr>
        <p:spPr>
          <a:xfrm>
            <a:off x="4925166" y="4581128"/>
            <a:ext cx="244602" cy="72008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49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2323</TotalTime>
  <Words>1178</Words>
  <Application>Microsoft Office PowerPoint</Application>
  <PresentationFormat>Экран (4:3)</PresentationFormat>
  <Paragraphs>294</Paragraphs>
  <Slides>31</Slides>
  <Notes>1</Notes>
  <HiddenSlides>0</HiddenSlides>
  <MMClips>1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4" baseType="lpstr">
      <vt:lpstr>Апекс</vt:lpstr>
      <vt:lpstr>Тема Office</vt:lpstr>
      <vt:lpstr>Слайд</vt:lpstr>
      <vt:lpstr>Оксиды</vt:lpstr>
      <vt:lpstr>Презентация PowerPoint</vt:lpstr>
      <vt:lpstr>Оксиды</vt:lpstr>
      <vt:lpstr>Выберите из списка веществ оксиды</vt:lpstr>
      <vt:lpstr>«Крестики-нолики». Покажите выигрышный путь, который составляют формулы:</vt:lpstr>
      <vt:lpstr>Презентация PowerPoint</vt:lpstr>
      <vt:lpstr>Оксиды</vt:lpstr>
      <vt:lpstr>Химические свойства основных оксидов</vt:lpstr>
      <vt:lpstr>Химические свойства кислотных оксидов</vt:lpstr>
      <vt:lpstr>Запишите уравнения реакций</vt:lpstr>
      <vt:lpstr>Амфотерные оксиды</vt:lpstr>
      <vt:lpstr>Химические свойства амфотерных оксидов</vt:lpstr>
      <vt:lpstr>Задание «Химический лабиринт»</vt:lpstr>
      <vt:lpstr>Презентация PowerPoint</vt:lpstr>
      <vt:lpstr>Применение оксидов. Вода-источник жизни. Н2О</vt:lpstr>
      <vt:lpstr>В природе</vt:lpstr>
      <vt:lpstr>Газ, необходимый растениям для фотосинтеза   CO2</vt:lpstr>
      <vt:lpstr>Оксид углерода (II) CO</vt:lpstr>
      <vt:lpstr>Cухой лед – тоже CO2</vt:lpstr>
      <vt:lpstr>Металлические руды</vt:lpstr>
      <vt:lpstr>Оксид кальция СаO</vt:lpstr>
      <vt:lpstr>Оксид кремния (IV) SiO2 </vt:lpstr>
      <vt:lpstr>Оксид кремния (IV) SiO2 </vt:lpstr>
      <vt:lpstr> </vt:lpstr>
      <vt:lpstr>ГИА</vt:lpstr>
      <vt:lpstr>ГИА</vt:lpstr>
      <vt:lpstr>ГИА</vt:lpstr>
      <vt:lpstr>ГИА</vt:lpstr>
      <vt:lpstr>ГИА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Оксиды</dc:title>
  <dc:creator>Павел</dc:creator>
  <cp:lastModifiedBy>свиягина</cp:lastModifiedBy>
  <cp:revision>341</cp:revision>
  <dcterms:created xsi:type="dcterms:W3CDTF">2013-06-30T01:39:22Z</dcterms:created>
  <dcterms:modified xsi:type="dcterms:W3CDTF">2022-02-01T08:36:18Z</dcterms:modified>
</cp:coreProperties>
</file>